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media/image17.jpg" ContentType="image/png"/>
  <Override PartName="/ppt/media/image19.jpg" ContentType="image/png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358" r:id="rId1"/>
  </p:sldMasterIdLst>
  <p:notesMasterIdLst>
    <p:notesMasterId r:id="rId48"/>
  </p:notesMasterIdLst>
  <p:sldIdLst>
    <p:sldId id="257" r:id="rId2"/>
    <p:sldId id="278" r:id="rId3"/>
    <p:sldId id="307" r:id="rId4"/>
    <p:sldId id="308" r:id="rId5"/>
    <p:sldId id="309" r:id="rId6"/>
    <p:sldId id="315" r:id="rId7"/>
    <p:sldId id="317" r:id="rId8"/>
    <p:sldId id="310" r:id="rId9"/>
    <p:sldId id="316" r:id="rId10"/>
    <p:sldId id="311" r:id="rId11"/>
    <p:sldId id="312" r:id="rId12"/>
    <p:sldId id="314" r:id="rId13"/>
    <p:sldId id="313" r:id="rId14"/>
    <p:sldId id="318" r:id="rId15"/>
    <p:sldId id="325" r:id="rId16"/>
    <p:sldId id="328" r:id="rId17"/>
    <p:sldId id="334" r:id="rId18"/>
    <p:sldId id="331" r:id="rId19"/>
    <p:sldId id="332" r:id="rId20"/>
    <p:sldId id="333" r:id="rId21"/>
    <p:sldId id="338" r:id="rId22"/>
    <p:sldId id="319" r:id="rId23"/>
    <p:sldId id="326" r:id="rId24"/>
    <p:sldId id="329" r:id="rId25"/>
    <p:sldId id="336" r:id="rId26"/>
    <p:sldId id="320" r:id="rId27"/>
    <p:sldId id="327" r:id="rId28"/>
    <p:sldId id="330" r:id="rId29"/>
    <p:sldId id="337" r:id="rId30"/>
    <p:sldId id="321" r:id="rId31"/>
    <p:sldId id="340" r:id="rId32"/>
    <p:sldId id="341" r:id="rId33"/>
    <p:sldId id="322" r:id="rId34"/>
    <p:sldId id="342" r:id="rId35"/>
    <p:sldId id="343" r:id="rId36"/>
    <p:sldId id="344" r:id="rId37"/>
    <p:sldId id="323" r:id="rId38"/>
    <p:sldId id="345" r:id="rId39"/>
    <p:sldId id="346" r:id="rId40"/>
    <p:sldId id="347" r:id="rId41"/>
    <p:sldId id="324" r:id="rId42"/>
    <p:sldId id="349" r:id="rId43"/>
    <p:sldId id="350" r:id="rId44"/>
    <p:sldId id="267" r:id="rId45"/>
    <p:sldId id="351" r:id="rId46"/>
    <p:sldId id="277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000"/>
    <a:srgbClr val="00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85" autoAdjust="0"/>
    <p:restoredTop sz="94660"/>
  </p:normalViewPr>
  <p:slideViewPr>
    <p:cSldViewPr snapToGrid="0">
      <p:cViewPr varScale="1">
        <p:scale>
          <a:sx n="78" d="100"/>
          <a:sy n="78" d="100"/>
        </p:scale>
        <p:origin x="96" y="2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D2FEAD-7E31-4ED8-A73F-F9D5A7307652}" type="datetimeFigureOut">
              <a:rPr lang="en-US" smtClean="0"/>
              <a:t>26-Jun-25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3D322C-0B30-40AF-B2B3-338AC4958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4212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33851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3D322C-0B30-40AF-B2B3-338AC4958705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5623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3D322C-0B30-40AF-B2B3-338AC4958705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9379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3D322C-0B30-40AF-B2B3-338AC4958705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6898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3D322C-0B30-40AF-B2B3-338AC4958705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5458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3D322C-0B30-40AF-B2B3-338AC4958705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3134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3D322C-0B30-40AF-B2B3-338AC495870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3416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3D322C-0B30-40AF-B2B3-338AC495870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9861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3D322C-0B30-40AF-B2B3-338AC495870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8252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3D322C-0B30-40AF-B2B3-338AC495870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7896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3D322C-0B30-40AF-B2B3-338AC495870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5205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3D322C-0B30-40AF-B2B3-338AC495870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3686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3D322C-0B30-40AF-B2B3-338AC495870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3783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3D322C-0B30-40AF-B2B3-338AC4958705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2832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7A300-F5E9-4603-9335-1C76E1DDF17A}" type="datetimeFigureOut">
              <a:rPr lang="en-US" smtClean="0"/>
              <a:t>26-Jun-25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43257A-447D-4156-A28A-94EC0E2C2C22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25108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7A300-F5E9-4603-9335-1C76E1DDF17A}" type="datetimeFigureOut">
              <a:rPr lang="en-US" smtClean="0"/>
              <a:t>26-Jun-25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43257A-447D-4156-A28A-94EC0E2C2C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5148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7A300-F5E9-4603-9335-1C76E1DDF17A}" type="datetimeFigureOut">
              <a:rPr lang="en-US" smtClean="0"/>
              <a:t>26-Jun-25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43257A-447D-4156-A28A-94EC0E2C2C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292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7A300-F5E9-4603-9335-1C76E1DDF17A}" type="datetimeFigureOut">
              <a:rPr lang="en-US" smtClean="0"/>
              <a:t>26-Jun-25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43257A-447D-4156-A28A-94EC0E2C2C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642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7A300-F5E9-4603-9335-1C76E1DDF17A}" type="datetimeFigureOut">
              <a:rPr lang="en-US" smtClean="0"/>
              <a:t>26-Jun-25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43257A-447D-4156-A28A-94EC0E2C2C22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29797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7A300-F5E9-4603-9335-1C76E1DDF17A}" type="datetimeFigureOut">
              <a:rPr lang="en-US" smtClean="0"/>
              <a:t>26-Jun-25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43257A-447D-4156-A28A-94EC0E2C2C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8179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7A300-F5E9-4603-9335-1C76E1DDF17A}" type="datetimeFigureOut">
              <a:rPr lang="en-US" smtClean="0"/>
              <a:t>26-Jun-25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43257A-447D-4156-A28A-94EC0E2C2C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4410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7A300-F5E9-4603-9335-1C76E1DDF17A}" type="datetimeFigureOut">
              <a:rPr lang="en-US" smtClean="0"/>
              <a:t>26-Jun-25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43257A-447D-4156-A28A-94EC0E2C2C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3013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7A300-F5E9-4603-9335-1C76E1DDF17A}" type="datetimeFigureOut">
              <a:rPr lang="en-US" smtClean="0"/>
              <a:t>26-Jun-25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43257A-447D-4156-A28A-94EC0E2C2C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4295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F6C7A300-F5E9-4603-9335-1C76E1DDF17A}" type="datetimeFigureOut">
              <a:rPr lang="en-US" smtClean="0"/>
              <a:t>26-Jun-25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643257A-447D-4156-A28A-94EC0E2C2C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4730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7A300-F5E9-4603-9335-1C76E1DDF17A}" type="datetimeFigureOut">
              <a:rPr lang="en-US" smtClean="0"/>
              <a:t>26-Jun-25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43257A-447D-4156-A28A-94EC0E2C2C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2716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F6C7A300-F5E9-4603-9335-1C76E1DDF17A}" type="datetimeFigureOut">
              <a:rPr lang="en-US" smtClean="0"/>
              <a:t>26-Jun-25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7643257A-447D-4156-A28A-94EC0E2C2C22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67863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59" r:id="rId1"/>
    <p:sldLayoutId id="2147484360" r:id="rId2"/>
    <p:sldLayoutId id="2147484361" r:id="rId3"/>
    <p:sldLayoutId id="2147484362" r:id="rId4"/>
    <p:sldLayoutId id="2147484363" r:id="rId5"/>
    <p:sldLayoutId id="2147484364" r:id="rId6"/>
    <p:sldLayoutId id="2147484365" r:id="rId7"/>
    <p:sldLayoutId id="2147484366" r:id="rId8"/>
    <p:sldLayoutId id="2147484367" r:id="rId9"/>
    <p:sldLayoutId id="2147484368" r:id="rId10"/>
    <p:sldLayoutId id="2147484369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g"/><Relationship Id="rId5" Type="http://schemas.openxmlformats.org/officeDocument/2006/relationships/image" Target="../media/image18.jpg"/><Relationship Id="rId4" Type="http://schemas.openxmlformats.org/officeDocument/2006/relationships/image" Target="../media/image17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7" Type="http://schemas.openxmlformats.org/officeDocument/2006/relationships/image" Target="../media/image25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g"/><Relationship Id="rId5" Type="http://schemas.openxmlformats.org/officeDocument/2006/relationships/image" Target="../media/image23.jpg"/><Relationship Id="rId4" Type="http://schemas.openxmlformats.org/officeDocument/2006/relationships/image" Target="../media/image22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jp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jpg"/><Relationship Id="rId4" Type="http://schemas.openxmlformats.org/officeDocument/2006/relationships/image" Target="../media/image33.jp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eb-production-850b3.up.railway.app/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g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3"/>
          <p:cNvSpPr txBox="1">
            <a:spLocks noGrp="1"/>
          </p:cNvSpPr>
          <p:nvPr>
            <p:ph type="ctrTitle"/>
          </p:nvPr>
        </p:nvSpPr>
        <p:spPr>
          <a:xfrm>
            <a:off x="415600" y="405923"/>
            <a:ext cx="11360800" cy="1480457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rmAutofit/>
          </a:bodyPr>
          <a:lstStyle/>
          <a:p>
            <a:pPr algn="ctr">
              <a:spcBef>
                <a:spcPts val="0"/>
              </a:spcBef>
            </a:pPr>
            <a:r>
              <a:rPr lang="en-US" sz="4000" b="1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AIDL_02</a:t>
            </a:r>
            <a:br>
              <a:rPr lang="en-US" sz="4000" b="1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</a:br>
            <a:r>
              <a:rPr lang="en-US" sz="4000" b="1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Neural Networks and Deep Learning</a:t>
            </a:r>
            <a:endParaRPr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9" name="Google Shape;129;p13"/>
          <p:cNvSpPr txBox="1">
            <a:spLocks noGrp="1"/>
          </p:cNvSpPr>
          <p:nvPr>
            <p:ph type="subTitle" idx="1"/>
          </p:nvPr>
        </p:nvSpPr>
        <p:spPr>
          <a:xfrm>
            <a:off x="415600" y="2292303"/>
            <a:ext cx="11360800" cy="1992313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algn="ctr">
              <a:lnSpc>
                <a:spcPct val="200000"/>
              </a:lnSpc>
              <a:spcBef>
                <a:spcPts val="0"/>
              </a:spcBef>
            </a:pPr>
            <a:r>
              <a:rPr lang="en-US" sz="2000" b="1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Project: CHESS OPENINGS CLASSIFICATIONS</a:t>
            </a:r>
            <a:endParaRPr lang="en-US" sz="2000" b="1" dirty="0">
              <a:solidFill>
                <a:schemeClr val="bg2">
                  <a:lumMod val="25000"/>
                </a:schemeClr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  <a:p>
            <a:pPr algn="ctr">
              <a:lnSpc>
                <a:spcPct val="200000"/>
              </a:lnSpc>
              <a:spcBef>
                <a:spcPts val="0"/>
              </a:spcBef>
            </a:pPr>
            <a:r>
              <a:rPr lang="el" sz="2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By Student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: </a:t>
            </a:r>
            <a:r>
              <a:rPr lang="el" sz="2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Christos Kormaris</a:t>
            </a:r>
            <a:endParaRPr sz="2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0" name="Google Shape;130;p13"/>
          <p:cNvSpPr txBox="1">
            <a:spLocks noGrp="1"/>
          </p:cNvSpPr>
          <p:nvPr>
            <p:ph type="subTitle" idx="4294967295"/>
          </p:nvPr>
        </p:nvSpPr>
        <p:spPr>
          <a:xfrm>
            <a:off x="2368550" y="4545226"/>
            <a:ext cx="7454900" cy="1707527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algn="ctr"/>
            <a:r>
              <a:rPr lang="el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MSc Program in Artificial Intelligence &amp; Deep Learning, University of West Attica</a:t>
            </a:r>
            <a:endParaRPr lang="en-US" sz="2400" dirty="0">
              <a:solidFill>
                <a:srgbClr val="000000"/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  <a:p>
            <a:pPr algn="ctr"/>
            <a:r>
              <a:rPr lang="el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Instructor: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Panagiotis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Kasnesis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7092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="" xmlns:a16="http://schemas.microsoft.com/office/drawing/2014/main" id="{5AB037A1-1F9C-4B49-99D4-B59F20C4A4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RGB Real Images</a:t>
            </a:r>
            <a:endParaRPr lang="el-GR" dirty="0"/>
          </a:p>
        </p:txBody>
      </p: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24A1576B-E9C1-4762-8B72-BBC96A42CF24}"/>
              </a:ext>
            </a:extLst>
          </p:cNvPr>
          <p:cNvSpPr txBox="1"/>
          <p:nvPr/>
        </p:nvSpPr>
        <p:spPr>
          <a:xfrm>
            <a:off x="679229" y="4430316"/>
            <a:ext cx="11346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Ruy</a:t>
            </a:r>
            <a:r>
              <a:rPr lang="en-US" dirty="0"/>
              <a:t> Lopez</a:t>
            </a:r>
            <a:endParaRPr lang="el-GR" dirty="0"/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1C394F05-4D0D-46C1-8810-07AF84B7DD44}"/>
              </a:ext>
            </a:extLst>
          </p:cNvPr>
          <p:cNvSpPr txBox="1"/>
          <p:nvPr/>
        </p:nvSpPr>
        <p:spPr>
          <a:xfrm>
            <a:off x="2947979" y="4411427"/>
            <a:ext cx="1374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Italian Game</a:t>
            </a:r>
            <a:endParaRPr lang="el-GR" dirty="0"/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79EAA189-7DFA-4D66-BF73-0798B2A7B004}"/>
              </a:ext>
            </a:extLst>
          </p:cNvPr>
          <p:cNvSpPr txBox="1"/>
          <p:nvPr/>
        </p:nvSpPr>
        <p:spPr>
          <a:xfrm>
            <a:off x="5182680" y="4425131"/>
            <a:ext cx="169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Queen’s Gambit</a:t>
            </a:r>
            <a:endParaRPr lang="el-GR" dirty="0"/>
          </a:p>
        </p:txBody>
      </p: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A157218B-34D2-42A5-969E-51391AAEAA62}"/>
              </a:ext>
            </a:extLst>
          </p:cNvPr>
          <p:cNvSpPr txBox="1"/>
          <p:nvPr/>
        </p:nvSpPr>
        <p:spPr>
          <a:xfrm>
            <a:off x="7596059" y="4421817"/>
            <a:ext cx="1648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Sicilian Defense</a:t>
            </a:r>
            <a:endParaRPr lang="el-GR" dirty="0"/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73050D84-B330-4D15-95A8-7B7904538C1F}"/>
              </a:ext>
            </a:extLst>
          </p:cNvPr>
          <p:cNvSpPr txBox="1"/>
          <p:nvPr/>
        </p:nvSpPr>
        <p:spPr>
          <a:xfrm>
            <a:off x="9683764" y="4408132"/>
            <a:ext cx="2252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Nimzo-Indian Defense</a:t>
            </a:r>
            <a:endParaRPr lang="el-GR" dirty="0"/>
          </a:p>
        </p:txBody>
      </p:sp>
      <p:pic>
        <p:nvPicPr>
          <p:cNvPr id="4" name="Εικόνα 3">
            <a:extLst>
              <a:ext uri="{FF2B5EF4-FFF2-40B4-BE49-F238E27FC236}">
                <a16:creationId xmlns="" xmlns:a16="http://schemas.microsoft.com/office/drawing/2014/main" id="{27781E98-951A-41B8-A5F6-6F418B2C9C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60" y="2192116"/>
            <a:ext cx="2233015" cy="2233015"/>
          </a:xfrm>
          <a:prstGeom prst="rect">
            <a:avLst/>
          </a:prstGeom>
        </p:spPr>
      </p:pic>
      <p:pic>
        <p:nvPicPr>
          <p:cNvPr id="10" name="Εικόνα 9">
            <a:extLst>
              <a:ext uri="{FF2B5EF4-FFF2-40B4-BE49-F238E27FC236}">
                <a16:creationId xmlns="" xmlns:a16="http://schemas.microsoft.com/office/drawing/2014/main" id="{D896BBFC-B2A8-46B4-84BC-8CCE179276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7211" y="2205801"/>
            <a:ext cx="2216016" cy="2216016"/>
          </a:xfrm>
          <a:prstGeom prst="rect">
            <a:avLst/>
          </a:prstGeom>
        </p:spPr>
      </p:pic>
      <p:pic>
        <p:nvPicPr>
          <p:cNvPr id="12" name="Εικόνα 11">
            <a:extLst>
              <a:ext uri="{FF2B5EF4-FFF2-40B4-BE49-F238E27FC236}">
                <a16:creationId xmlns="" xmlns:a16="http://schemas.microsoft.com/office/drawing/2014/main" id="{7E468B1F-91B2-4507-9352-4D8FB6E3BC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7062" y="2183616"/>
            <a:ext cx="2233015" cy="2233015"/>
          </a:xfrm>
          <a:prstGeom prst="rect">
            <a:avLst/>
          </a:prstGeom>
        </p:spPr>
      </p:pic>
      <p:pic>
        <p:nvPicPr>
          <p:cNvPr id="17" name="Εικόνα 16">
            <a:extLst>
              <a:ext uri="{FF2B5EF4-FFF2-40B4-BE49-F238E27FC236}">
                <a16:creationId xmlns="" xmlns:a16="http://schemas.microsoft.com/office/drawing/2014/main" id="{80529C70-238B-4307-8504-5115DF53AF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3912" y="2192115"/>
            <a:ext cx="2233016" cy="2233016"/>
          </a:xfrm>
          <a:prstGeom prst="rect">
            <a:avLst/>
          </a:prstGeom>
        </p:spPr>
      </p:pic>
      <p:pic>
        <p:nvPicPr>
          <p:cNvPr id="22" name="Εικόνα 21">
            <a:extLst>
              <a:ext uri="{FF2B5EF4-FFF2-40B4-BE49-F238E27FC236}">
                <a16:creationId xmlns="" xmlns:a16="http://schemas.microsoft.com/office/drawing/2014/main" id="{9477F0F8-C372-458B-944C-2BB8B97A84F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0764" y="2183616"/>
            <a:ext cx="2224516" cy="2224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7605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="" xmlns:a16="http://schemas.microsoft.com/office/drawing/2014/main" id="{5AB037A1-1F9C-4B49-99D4-B59F20C4A4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660" y="-140840"/>
            <a:ext cx="10058400" cy="1450757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Augmented Images - Grayscale</a:t>
            </a:r>
            <a:br>
              <a:rPr lang="en-US" dirty="0"/>
            </a:br>
            <a:r>
              <a:rPr lang="en-US" dirty="0"/>
              <a:t>Brighter/Darker</a:t>
            </a:r>
            <a:endParaRPr lang="el-GR" dirty="0"/>
          </a:p>
        </p:txBody>
      </p:sp>
      <p:pic>
        <p:nvPicPr>
          <p:cNvPr id="5" name="Εικόνα 4">
            <a:extLst>
              <a:ext uri="{FF2B5EF4-FFF2-40B4-BE49-F238E27FC236}">
                <a16:creationId xmlns="" xmlns:a16="http://schemas.microsoft.com/office/drawing/2014/main" id="{55703A78-3D55-40FA-8459-5B65CC21AA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8459" y="2292561"/>
            <a:ext cx="1836572" cy="1836572"/>
          </a:xfrm>
          <a:prstGeom prst="rect">
            <a:avLst/>
          </a:prstGeom>
        </p:spPr>
      </p:pic>
      <p:pic>
        <p:nvPicPr>
          <p:cNvPr id="7" name="Εικόνα 6">
            <a:extLst>
              <a:ext uri="{FF2B5EF4-FFF2-40B4-BE49-F238E27FC236}">
                <a16:creationId xmlns="" xmlns:a16="http://schemas.microsoft.com/office/drawing/2014/main" id="{B150FD3B-4207-4711-AFAA-B4880D5D5B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5170" y="2292562"/>
            <a:ext cx="1836572" cy="1836572"/>
          </a:xfrm>
          <a:prstGeom prst="rect">
            <a:avLst/>
          </a:prstGeom>
        </p:spPr>
      </p:pic>
      <p:pic>
        <p:nvPicPr>
          <p:cNvPr id="9" name="Εικόνα 8">
            <a:extLst>
              <a:ext uri="{FF2B5EF4-FFF2-40B4-BE49-F238E27FC236}">
                <a16:creationId xmlns="" xmlns:a16="http://schemas.microsoft.com/office/drawing/2014/main" id="{0F420BB6-0D0A-4735-8624-D3E7EE8BA0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1882" y="2298777"/>
            <a:ext cx="1830356" cy="1830356"/>
          </a:xfrm>
          <a:prstGeom prst="rect">
            <a:avLst/>
          </a:prstGeom>
        </p:spPr>
      </p:pic>
      <p:pic>
        <p:nvPicPr>
          <p:cNvPr id="13" name="Εικόνα 12">
            <a:extLst>
              <a:ext uri="{FF2B5EF4-FFF2-40B4-BE49-F238E27FC236}">
                <a16:creationId xmlns="" xmlns:a16="http://schemas.microsoft.com/office/drawing/2014/main" id="{C4D44435-4210-469A-812F-26DE01A4F1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747" y="2297184"/>
            <a:ext cx="1836573" cy="1836573"/>
          </a:xfrm>
          <a:prstGeom prst="rect">
            <a:avLst/>
          </a:prstGeom>
        </p:spPr>
      </p:pic>
      <p:pic>
        <p:nvPicPr>
          <p:cNvPr id="15" name="Εικόνα 14">
            <a:extLst>
              <a:ext uri="{FF2B5EF4-FFF2-40B4-BE49-F238E27FC236}">
                <a16:creationId xmlns="" xmlns:a16="http://schemas.microsoft.com/office/drawing/2014/main" id="{635A320B-FC3C-45E8-8CD4-2B1F3E448A0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5036" y="2297186"/>
            <a:ext cx="1836572" cy="1836572"/>
          </a:xfrm>
          <a:prstGeom prst="rect">
            <a:avLst/>
          </a:prstGeom>
        </p:spPr>
      </p:pic>
      <p:pic>
        <p:nvPicPr>
          <p:cNvPr id="18" name="Εικόνα 17">
            <a:extLst>
              <a:ext uri="{FF2B5EF4-FFF2-40B4-BE49-F238E27FC236}">
                <a16:creationId xmlns="" xmlns:a16="http://schemas.microsoft.com/office/drawing/2014/main" id="{55447CAC-EB25-4101-8DF0-2276EB8004F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326" y="2309300"/>
            <a:ext cx="1836571" cy="183657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2CF7242D-2BDA-4616-9331-0432DD1E29E6}"/>
              </a:ext>
            </a:extLst>
          </p:cNvPr>
          <p:cNvSpPr txBox="1"/>
          <p:nvPr/>
        </p:nvSpPr>
        <p:spPr>
          <a:xfrm>
            <a:off x="6424959" y="4200902"/>
            <a:ext cx="1545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Original Image</a:t>
            </a:r>
            <a:endParaRPr lang="el-GR" dirty="0"/>
          </a:p>
        </p:txBody>
      </p: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CB62D2F3-97FA-49A5-9842-804F04DB32F2}"/>
              </a:ext>
            </a:extLst>
          </p:cNvPr>
          <p:cNvSpPr txBox="1"/>
          <p:nvPr/>
        </p:nvSpPr>
        <p:spPr>
          <a:xfrm>
            <a:off x="485380" y="4218659"/>
            <a:ext cx="12624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50% Darker</a:t>
            </a:r>
            <a:endParaRPr lang="el-GR" dirty="0"/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98EB5DD8-07D9-4D18-B32F-09D010AE5E41}"/>
              </a:ext>
            </a:extLst>
          </p:cNvPr>
          <p:cNvSpPr txBox="1"/>
          <p:nvPr/>
        </p:nvSpPr>
        <p:spPr>
          <a:xfrm>
            <a:off x="2475988" y="4200902"/>
            <a:ext cx="12624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30% Darker</a:t>
            </a:r>
            <a:endParaRPr lang="el-GR" dirty="0"/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DE91BF57-3E8A-4023-83F5-9D098792A83F}"/>
              </a:ext>
            </a:extLst>
          </p:cNvPr>
          <p:cNvSpPr txBox="1"/>
          <p:nvPr/>
        </p:nvSpPr>
        <p:spPr>
          <a:xfrm>
            <a:off x="4504582" y="4209781"/>
            <a:ext cx="12624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10% Darker</a:t>
            </a:r>
            <a:endParaRPr lang="el-GR" dirty="0"/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D5CAF36C-43BE-468C-B3A3-E394CFDD2BD8}"/>
              </a:ext>
            </a:extLst>
          </p:cNvPr>
          <p:cNvSpPr txBox="1"/>
          <p:nvPr/>
        </p:nvSpPr>
        <p:spPr>
          <a:xfrm>
            <a:off x="8453553" y="4218659"/>
            <a:ext cx="13935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10% Brighter</a:t>
            </a:r>
            <a:endParaRPr lang="el-GR" dirty="0"/>
          </a:p>
        </p:txBody>
      </p:sp>
      <p:sp>
        <p:nvSpPr>
          <p:cNvPr id="35" name="TextBox 34">
            <a:extLst>
              <a:ext uri="{FF2B5EF4-FFF2-40B4-BE49-F238E27FC236}">
                <a16:creationId xmlns="" xmlns:a16="http://schemas.microsoft.com/office/drawing/2014/main" id="{EECBDA7F-67EA-4626-B42C-79DDE8F00803}"/>
              </a:ext>
            </a:extLst>
          </p:cNvPr>
          <p:cNvSpPr txBox="1"/>
          <p:nvPr/>
        </p:nvSpPr>
        <p:spPr>
          <a:xfrm>
            <a:off x="10470837" y="4209781"/>
            <a:ext cx="13935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20% Brighter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8694838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="" xmlns:a16="http://schemas.microsoft.com/office/drawing/2014/main" id="{5AB037A1-1F9C-4B49-99D4-B59F20C4A4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660" y="-140840"/>
            <a:ext cx="10058400" cy="1450757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Augmented Images - RGB</a:t>
            </a:r>
            <a:br>
              <a:rPr lang="en-US" dirty="0"/>
            </a:br>
            <a:r>
              <a:rPr lang="en-US" dirty="0"/>
              <a:t>Brighter/Darker</a:t>
            </a:r>
            <a:endParaRPr lang="el-GR" dirty="0"/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2CF7242D-2BDA-4616-9331-0432DD1E29E6}"/>
              </a:ext>
            </a:extLst>
          </p:cNvPr>
          <p:cNvSpPr txBox="1"/>
          <p:nvPr/>
        </p:nvSpPr>
        <p:spPr>
          <a:xfrm>
            <a:off x="6312918" y="3884829"/>
            <a:ext cx="1545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Original Image</a:t>
            </a:r>
            <a:endParaRPr lang="el-GR" dirty="0"/>
          </a:p>
        </p:txBody>
      </p: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CB62D2F3-97FA-49A5-9842-804F04DB32F2}"/>
              </a:ext>
            </a:extLst>
          </p:cNvPr>
          <p:cNvSpPr txBox="1"/>
          <p:nvPr/>
        </p:nvSpPr>
        <p:spPr>
          <a:xfrm>
            <a:off x="373339" y="3902586"/>
            <a:ext cx="12624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50% Darker</a:t>
            </a:r>
            <a:endParaRPr lang="el-GR" dirty="0"/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98EB5DD8-07D9-4D18-B32F-09D010AE5E41}"/>
              </a:ext>
            </a:extLst>
          </p:cNvPr>
          <p:cNvSpPr txBox="1"/>
          <p:nvPr/>
        </p:nvSpPr>
        <p:spPr>
          <a:xfrm>
            <a:off x="2363947" y="3884829"/>
            <a:ext cx="12624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30% Darker</a:t>
            </a:r>
            <a:endParaRPr lang="el-GR" dirty="0"/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DE91BF57-3E8A-4023-83F5-9D098792A83F}"/>
              </a:ext>
            </a:extLst>
          </p:cNvPr>
          <p:cNvSpPr txBox="1"/>
          <p:nvPr/>
        </p:nvSpPr>
        <p:spPr>
          <a:xfrm>
            <a:off x="4392541" y="3893708"/>
            <a:ext cx="12624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10% Darker</a:t>
            </a:r>
            <a:endParaRPr lang="el-GR" dirty="0"/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D5CAF36C-43BE-468C-B3A3-E394CFDD2BD8}"/>
              </a:ext>
            </a:extLst>
          </p:cNvPr>
          <p:cNvSpPr txBox="1"/>
          <p:nvPr/>
        </p:nvSpPr>
        <p:spPr>
          <a:xfrm>
            <a:off x="8341512" y="3902586"/>
            <a:ext cx="13935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10% Brighter</a:t>
            </a:r>
            <a:endParaRPr lang="el-GR" dirty="0"/>
          </a:p>
        </p:txBody>
      </p:sp>
      <p:sp>
        <p:nvSpPr>
          <p:cNvPr id="35" name="TextBox 34">
            <a:extLst>
              <a:ext uri="{FF2B5EF4-FFF2-40B4-BE49-F238E27FC236}">
                <a16:creationId xmlns="" xmlns:a16="http://schemas.microsoft.com/office/drawing/2014/main" id="{EECBDA7F-67EA-4626-B42C-79DDE8F00803}"/>
              </a:ext>
            </a:extLst>
          </p:cNvPr>
          <p:cNvSpPr txBox="1"/>
          <p:nvPr/>
        </p:nvSpPr>
        <p:spPr>
          <a:xfrm>
            <a:off x="10358796" y="3893708"/>
            <a:ext cx="13935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20% Brighter</a:t>
            </a:r>
            <a:endParaRPr lang="el-GR" dirty="0"/>
          </a:p>
        </p:txBody>
      </p:sp>
      <p:pic>
        <p:nvPicPr>
          <p:cNvPr id="4" name="Εικόνα 3">
            <a:extLst>
              <a:ext uri="{FF2B5EF4-FFF2-40B4-BE49-F238E27FC236}">
                <a16:creationId xmlns="" xmlns:a16="http://schemas.microsoft.com/office/drawing/2014/main" id="{1AE2349E-01BD-44D9-8A6A-D5D7DB7012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0889" y="2149129"/>
            <a:ext cx="1735701" cy="1735701"/>
          </a:xfrm>
          <a:prstGeom prst="rect">
            <a:avLst/>
          </a:prstGeom>
        </p:spPr>
      </p:pic>
      <p:pic>
        <p:nvPicPr>
          <p:cNvPr id="6" name="Εικόνα 5">
            <a:extLst>
              <a:ext uri="{FF2B5EF4-FFF2-40B4-BE49-F238E27FC236}">
                <a16:creationId xmlns="" xmlns:a16="http://schemas.microsoft.com/office/drawing/2014/main" id="{0E2294B6-841B-4138-A271-FCB90D6752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015" y="2149129"/>
            <a:ext cx="1739290" cy="1739290"/>
          </a:xfrm>
          <a:prstGeom prst="rect">
            <a:avLst/>
          </a:prstGeom>
        </p:spPr>
      </p:pic>
      <p:pic>
        <p:nvPicPr>
          <p:cNvPr id="8" name="Εικόνα 7">
            <a:extLst>
              <a:ext uri="{FF2B5EF4-FFF2-40B4-BE49-F238E27FC236}">
                <a16:creationId xmlns="" xmlns:a16="http://schemas.microsoft.com/office/drawing/2014/main" id="{3CED0E77-9C90-4815-A18D-BBC26EDDB2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0836" y="2145541"/>
            <a:ext cx="1739290" cy="1739290"/>
          </a:xfrm>
          <a:prstGeom prst="rect">
            <a:avLst/>
          </a:prstGeom>
        </p:spPr>
      </p:pic>
      <p:pic>
        <p:nvPicPr>
          <p:cNvPr id="11" name="Εικόνα 10">
            <a:extLst>
              <a:ext uri="{FF2B5EF4-FFF2-40B4-BE49-F238E27FC236}">
                <a16:creationId xmlns="" xmlns:a16="http://schemas.microsoft.com/office/drawing/2014/main" id="{826D7D25-D305-482E-8B92-7E58F9F4B8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2657" y="2149130"/>
            <a:ext cx="1735701" cy="1735701"/>
          </a:xfrm>
          <a:prstGeom prst="rect">
            <a:avLst/>
          </a:prstGeom>
        </p:spPr>
      </p:pic>
      <p:pic>
        <p:nvPicPr>
          <p:cNvPr id="12" name="Εικόνα 11">
            <a:extLst>
              <a:ext uri="{FF2B5EF4-FFF2-40B4-BE49-F238E27FC236}">
                <a16:creationId xmlns="" xmlns:a16="http://schemas.microsoft.com/office/drawing/2014/main" id="{7DA66973-7E6F-4D4A-920D-EC532FF726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79121" y="2149128"/>
            <a:ext cx="1735701" cy="1735701"/>
          </a:xfrm>
          <a:prstGeom prst="rect">
            <a:avLst/>
          </a:prstGeom>
        </p:spPr>
      </p:pic>
      <p:pic>
        <p:nvPicPr>
          <p:cNvPr id="14" name="Εικόνα 13">
            <a:extLst>
              <a:ext uri="{FF2B5EF4-FFF2-40B4-BE49-F238E27FC236}">
                <a16:creationId xmlns="" xmlns:a16="http://schemas.microsoft.com/office/drawing/2014/main" id="{A56A7B3C-01DD-4335-B5E6-C0729B5D6F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67352" y="2145541"/>
            <a:ext cx="1742878" cy="1742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7264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="" xmlns:a16="http://schemas.microsoft.com/office/drawing/2014/main" id="{5AB037A1-1F9C-4B49-99D4-B59F20C4A4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660" y="-140840"/>
            <a:ext cx="10058400" cy="1450757"/>
          </a:xfrm>
        </p:spPr>
        <p:txBody>
          <a:bodyPr/>
          <a:lstStyle/>
          <a:p>
            <a:pPr algn="ctr"/>
            <a:r>
              <a:rPr lang="en-US" dirty="0"/>
              <a:t>Augmented Images - RGB</a:t>
            </a:r>
            <a:br>
              <a:rPr lang="en-US" dirty="0"/>
            </a:br>
            <a:r>
              <a:rPr lang="en-US" dirty="0"/>
              <a:t>Channel Shifting</a:t>
            </a:r>
            <a:endParaRPr lang="el-GR" dirty="0"/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2CF7242D-2BDA-4616-9331-0432DD1E29E6}"/>
              </a:ext>
            </a:extLst>
          </p:cNvPr>
          <p:cNvSpPr txBox="1"/>
          <p:nvPr/>
        </p:nvSpPr>
        <p:spPr>
          <a:xfrm>
            <a:off x="1172247" y="4350795"/>
            <a:ext cx="1545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Original Image</a:t>
            </a:r>
            <a:endParaRPr lang="el-GR" dirty="0"/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DE91BF57-3E8A-4023-83F5-9D098792A83F}"/>
              </a:ext>
            </a:extLst>
          </p:cNvPr>
          <p:cNvSpPr txBox="1"/>
          <p:nvPr/>
        </p:nvSpPr>
        <p:spPr>
          <a:xfrm>
            <a:off x="3769310" y="4350795"/>
            <a:ext cx="1847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Red Channel Only</a:t>
            </a:r>
            <a:endParaRPr lang="el-GR" dirty="0"/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D5CAF36C-43BE-468C-B3A3-E394CFDD2BD8}"/>
              </a:ext>
            </a:extLst>
          </p:cNvPr>
          <p:cNvSpPr txBox="1"/>
          <p:nvPr/>
        </p:nvSpPr>
        <p:spPr>
          <a:xfrm>
            <a:off x="6407907" y="4350795"/>
            <a:ext cx="2065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Green Channel Only</a:t>
            </a:r>
            <a:endParaRPr lang="el-GR" dirty="0"/>
          </a:p>
        </p:txBody>
      </p:sp>
      <p:sp>
        <p:nvSpPr>
          <p:cNvPr id="35" name="TextBox 34">
            <a:extLst>
              <a:ext uri="{FF2B5EF4-FFF2-40B4-BE49-F238E27FC236}">
                <a16:creationId xmlns="" xmlns:a16="http://schemas.microsoft.com/office/drawing/2014/main" id="{EECBDA7F-67EA-4626-B42C-79DDE8F00803}"/>
              </a:ext>
            </a:extLst>
          </p:cNvPr>
          <p:cNvSpPr txBox="1"/>
          <p:nvPr/>
        </p:nvSpPr>
        <p:spPr>
          <a:xfrm>
            <a:off x="9235465" y="4350795"/>
            <a:ext cx="1904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Blue Channel Only</a:t>
            </a:r>
            <a:endParaRPr lang="el-GR" dirty="0"/>
          </a:p>
        </p:txBody>
      </p:sp>
      <p:pic>
        <p:nvPicPr>
          <p:cNvPr id="4" name="Εικόνα 3">
            <a:extLst>
              <a:ext uri="{FF2B5EF4-FFF2-40B4-BE49-F238E27FC236}">
                <a16:creationId xmlns="" xmlns:a16="http://schemas.microsoft.com/office/drawing/2014/main" id="{991CD6E6-A5D5-491B-8869-80D89633B4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557" y="1870163"/>
            <a:ext cx="2480633" cy="2480633"/>
          </a:xfrm>
          <a:prstGeom prst="rect">
            <a:avLst/>
          </a:prstGeom>
        </p:spPr>
      </p:pic>
      <p:pic>
        <p:nvPicPr>
          <p:cNvPr id="8" name="Εικόνα 7">
            <a:extLst>
              <a:ext uri="{FF2B5EF4-FFF2-40B4-BE49-F238E27FC236}">
                <a16:creationId xmlns="" xmlns:a16="http://schemas.microsoft.com/office/drawing/2014/main" id="{3FFDD100-3D48-402B-8E0E-CE48D27DFE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2869" y="1870163"/>
            <a:ext cx="2480633" cy="2480633"/>
          </a:xfrm>
          <a:prstGeom prst="rect">
            <a:avLst/>
          </a:prstGeom>
        </p:spPr>
      </p:pic>
      <p:pic>
        <p:nvPicPr>
          <p:cNvPr id="11" name="Εικόνα 10">
            <a:extLst>
              <a:ext uri="{FF2B5EF4-FFF2-40B4-BE49-F238E27FC236}">
                <a16:creationId xmlns="" xmlns:a16="http://schemas.microsoft.com/office/drawing/2014/main" id="{AFE144B7-3C52-434C-A429-CBFA0E7986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0181" y="1870162"/>
            <a:ext cx="2480633" cy="2480633"/>
          </a:xfrm>
          <a:prstGeom prst="rect">
            <a:avLst/>
          </a:prstGeom>
        </p:spPr>
      </p:pic>
      <p:pic>
        <p:nvPicPr>
          <p:cNvPr id="14" name="Εικόνα 13">
            <a:extLst>
              <a:ext uri="{FF2B5EF4-FFF2-40B4-BE49-F238E27FC236}">
                <a16:creationId xmlns="" xmlns:a16="http://schemas.microsoft.com/office/drawing/2014/main" id="{B30C39AA-02E6-4C98-8AAA-9161C71D88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7494" y="1870162"/>
            <a:ext cx="2480633" cy="2480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6027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1872343"/>
            <a:ext cx="9601196" cy="1208208"/>
          </a:xfrm>
        </p:spPr>
        <p:txBody>
          <a:bodyPr>
            <a:normAutofit/>
          </a:bodyPr>
          <a:lstStyle/>
          <a:p>
            <a:pPr algn="ctr"/>
            <a:r>
              <a:rPr lang="en-US" sz="7200" dirty="0"/>
              <a:t>CNN1 - </a:t>
            </a:r>
            <a:r>
              <a:rPr lang="en-US" sz="7200" dirty="0" err="1"/>
              <a:t>Keras</a:t>
            </a:r>
            <a:r>
              <a:rPr lang="en-US" sz="7200" dirty="0"/>
              <a:t> Grayscale</a:t>
            </a:r>
            <a:endParaRPr lang="en-US" sz="7200" b="1" dirty="0"/>
          </a:p>
        </p:txBody>
      </p:sp>
    </p:spTree>
    <p:extLst>
      <p:ext uri="{BB962C8B-B14F-4D97-AF65-F5344CB8AC3E}">
        <p14:creationId xmlns:p14="http://schemas.microsoft.com/office/powerpoint/2010/main" val="39329923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="" xmlns:a16="http://schemas.microsoft.com/office/drawing/2014/main" id="{2D7B107E-1B5E-4BCA-9FA8-9B6B03D33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CNN1 - Architecture</a:t>
            </a:r>
            <a:endParaRPr lang="el-GR" dirty="0"/>
          </a:p>
        </p:txBody>
      </p:sp>
      <p:pic>
        <p:nvPicPr>
          <p:cNvPr id="4" name="Εικόνα 3">
            <a:extLst>
              <a:ext uri="{FF2B5EF4-FFF2-40B4-BE49-F238E27FC236}">
                <a16:creationId xmlns="" xmlns:a16="http://schemas.microsoft.com/office/drawing/2014/main" id="{9F0D0F22-4981-4F0E-83A7-FFBE7AA6E8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1290" y="1852122"/>
            <a:ext cx="5009419" cy="4426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3562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="" xmlns:a16="http://schemas.microsoft.com/office/drawing/2014/main" id="{E6CE818C-7B42-4CF3-BFC7-A73B77CE5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CNN1 - Run</a:t>
            </a:r>
            <a:endParaRPr lang="el-GR" dirty="0"/>
          </a:p>
        </p:txBody>
      </p:sp>
      <p:pic>
        <p:nvPicPr>
          <p:cNvPr id="1026" name="Picture 2">
            <a:extLst>
              <a:ext uri="{FF2B5EF4-FFF2-40B4-BE49-F238E27FC236}">
                <a16:creationId xmlns="" xmlns:a16="http://schemas.microsoft.com/office/drawing/2014/main" id="{FC75BC99-DFDE-4918-B398-19B29542FD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806" y="1863423"/>
            <a:ext cx="5353050" cy="417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="" xmlns:a16="http://schemas.microsoft.com/office/drawing/2014/main" id="{B8A212A0-02CD-4F5D-9446-7215A678BA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920573"/>
            <a:ext cx="5400675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2789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="" xmlns:a16="http://schemas.microsoft.com/office/drawing/2014/main" id="{E6CE818C-7B42-4CF3-BFC7-A73B77CE5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CNN1 - Test Data Metrics</a:t>
            </a:r>
            <a:endParaRPr lang="el-GR" dirty="0"/>
          </a:p>
        </p:txBody>
      </p:sp>
      <p:pic>
        <p:nvPicPr>
          <p:cNvPr id="4" name="Εικόνα 3">
            <a:extLst>
              <a:ext uri="{FF2B5EF4-FFF2-40B4-BE49-F238E27FC236}">
                <a16:creationId xmlns="" xmlns:a16="http://schemas.microsoft.com/office/drawing/2014/main" id="{F318E1C6-5C09-47CB-8884-CFAABFA27F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841" y="4109063"/>
            <a:ext cx="1409700" cy="762000"/>
          </a:xfrm>
          <a:prstGeom prst="rect">
            <a:avLst/>
          </a:prstGeom>
        </p:spPr>
      </p:pic>
      <p:pic>
        <p:nvPicPr>
          <p:cNvPr id="5" name="Εικόνα 4">
            <a:extLst>
              <a:ext uri="{FF2B5EF4-FFF2-40B4-BE49-F238E27FC236}">
                <a16:creationId xmlns="" xmlns:a16="http://schemas.microsoft.com/office/drawing/2014/main" id="{B9E6FCE2-63EC-45A7-A533-C586697873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2774" y="1939312"/>
            <a:ext cx="4943512" cy="4194726"/>
          </a:xfrm>
          <a:prstGeom prst="rect">
            <a:avLst/>
          </a:prstGeom>
        </p:spPr>
      </p:pic>
      <p:pic>
        <p:nvPicPr>
          <p:cNvPr id="6" name="Εικόνα 5">
            <a:extLst>
              <a:ext uri="{FF2B5EF4-FFF2-40B4-BE49-F238E27FC236}">
                <a16:creationId xmlns="" xmlns:a16="http://schemas.microsoft.com/office/drawing/2014/main" id="{F71BC223-3071-4BC6-9EC1-E1AB04E084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4841" y="1960225"/>
            <a:ext cx="4610100" cy="207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2000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1872343"/>
            <a:ext cx="9601196" cy="1208208"/>
          </a:xfrm>
        </p:spPr>
        <p:txBody>
          <a:bodyPr>
            <a:normAutofit/>
          </a:bodyPr>
          <a:lstStyle/>
          <a:p>
            <a:pPr algn="ctr"/>
            <a:r>
              <a:rPr lang="en-US" sz="7200" dirty="0"/>
              <a:t>CNN2 - </a:t>
            </a:r>
            <a:r>
              <a:rPr lang="en-US" sz="7200" dirty="0" err="1"/>
              <a:t>Keras</a:t>
            </a:r>
            <a:r>
              <a:rPr lang="en-US" sz="7200" dirty="0"/>
              <a:t> RGB</a:t>
            </a:r>
            <a:endParaRPr lang="en-US" sz="7200" b="1" dirty="0"/>
          </a:p>
        </p:txBody>
      </p:sp>
    </p:spTree>
    <p:extLst>
      <p:ext uri="{BB962C8B-B14F-4D97-AF65-F5344CB8AC3E}">
        <p14:creationId xmlns:p14="http://schemas.microsoft.com/office/powerpoint/2010/main" val="24084779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="" xmlns:a16="http://schemas.microsoft.com/office/drawing/2014/main" id="{2D7B107E-1B5E-4BCA-9FA8-9B6B03D33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CNN2 - Architecture</a:t>
            </a:r>
            <a:endParaRPr lang="el-GR" dirty="0"/>
          </a:p>
        </p:txBody>
      </p:sp>
      <p:pic>
        <p:nvPicPr>
          <p:cNvPr id="3" name="Εικόνα 2">
            <a:extLst>
              <a:ext uri="{FF2B5EF4-FFF2-40B4-BE49-F238E27FC236}">
                <a16:creationId xmlns="" xmlns:a16="http://schemas.microsoft.com/office/drawing/2014/main" id="{1A17FE6B-DFF4-467E-BE5C-A53101A796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1978" y="1870525"/>
            <a:ext cx="5048043" cy="4404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1675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Know Your Data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CNN1 (</a:t>
            </a:r>
            <a:r>
              <a:rPr lang="en-US" dirty="0" err="1"/>
              <a:t>Keras</a:t>
            </a:r>
            <a:r>
              <a:rPr lang="en-US" dirty="0"/>
              <a:t> Grayscale)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CNN2 (</a:t>
            </a:r>
            <a:r>
              <a:rPr lang="en-US" dirty="0" err="1"/>
              <a:t>PyTorch</a:t>
            </a:r>
            <a:r>
              <a:rPr lang="en-US" dirty="0"/>
              <a:t> Grayscale)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CNN3 (</a:t>
            </a:r>
            <a:r>
              <a:rPr lang="en-US" dirty="0" err="1"/>
              <a:t>PyTorch</a:t>
            </a:r>
            <a:r>
              <a:rPr lang="en-US" dirty="0"/>
              <a:t> RGB)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Data Augmentation on CNN1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VGG16 Transfer Learning CNN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ResNet</a:t>
            </a:r>
            <a:r>
              <a:rPr lang="en-US" dirty="0"/>
              <a:t> Transfer Learning CNN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Data Augmentation on VGG16 Transfer Learning CNN</a:t>
            </a:r>
          </a:p>
        </p:txBody>
      </p:sp>
    </p:spTree>
    <p:extLst>
      <p:ext uri="{BB962C8B-B14F-4D97-AF65-F5344CB8AC3E}">
        <p14:creationId xmlns:p14="http://schemas.microsoft.com/office/powerpoint/2010/main" val="28623749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="" xmlns:a16="http://schemas.microsoft.com/office/drawing/2014/main" id="{E6CE818C-7B42-4CF3-BFC7-A73B77CE5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CNN2 - Run</a:t>
            </a:r>
            <a:endParaRPr lang="el-GR" dirty="0"/>
          </a:p>
        </p:txBody>
      </p:sp>
      <p:pic>
        <p:nvPicPr>
          <p:cNvPr id="4098" name="Picture 2">
            <a:extLst>
              <a:ext uri="{FF2B5EF4-FFF2-40B4-BE49-F238E27FC236}">
                <a16:creationId xmlns="" xmlns:a16="http://schemas.microsoft.com/office/drawing/2014/main" id="{5F39ACEA-A9D2-4560-87CD-2E202F771A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950" y="1930893"/>
            <a:ext cx="5353050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="" xmlns:a16="http://schemas.microsoft.com/office/drawing/2014/main" id="{3C5348C6-DBAE-4459-8478-C7A1D0FE2A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930893"/>
            <a:ext cx="5400675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45883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="" xmlns:a16="http://schemas.microsoft.com/office/drawing/2014/main" id="{E6CE818C-7B42-4CF3-BFC7-A73B77CE5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CNN2 - Test Data Metrics</a:t>
            </a:r>
            <a:endParaRPr lang="el-GR" dirty="0"/>
          </a:p>
        </p:txBody>
      </p:sp>
      <p:pic>
        <p:nvPicPr>
          <p:cNvPr id="5" name="Εικόνα 4">
            <a:extLst>
              <a:ext uri="{FF2B5EF4-FFF2-40B4-BE49-F238E27FC236}">
                <a16:creationId xmlns="" xmlns:a16="http://schemas.microsoft.com/office/drawing/2014/main" id="{B9E6FCE2-63EC-45A7-A533-C586697873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2774" y="1939312"/>
            <a:ext cx="4943512" cy="4194726"/>
          </a:xfrm>
          <a:prstGeom prst="rect">
            <a:avLst/>
          </a:prstGeom>
        </p:spPr>
      </p:pic>
      <p:pic>
        <p:nvPicPr>
          <p:cNvPr id="6" name="Εικόνα 5">
            <a:extLst>
              <a:ext uri="{FF2B5EF4-FFF2-40B4-BE49-F238E27FC236}">
                <a16:creationId xmlns="" xmlns:a16="http://schemas.microsoft.com/office/drawing/2014/main" id="{E9B62D1D-2C4A-4DAA-BCDC-831B708C9D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4841" y="4109063"/>
            <a:ext cx="1409700" cy="762000"/>
          </a:xfrm>
          <a:prstGeom prst="rect">
            <a:avLst/>
          </a:prstGeom>
        </p:spPr>
      </p:pic>
      <p:pic>
        <p:nvPicPr>
          <p:cNvPr id="7" name="Εικόνα 6">
            <a:extLst>
              <a:ext uri="{FF2B5EF4-FFF2-40B4-BE49-F238E27FC236}">
                <a16:creationId xmlns="" xmlns:a16="http://schemas.microsoft.com/office/drawing/2014/main" id="{443932E4-35CC-4993-BB96-7D0F7F67E9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4841" y="1960225"/>
            <a:ext cx="4610100" cy="20764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1032FFEE-4844-4DFF-82CC-93318194CE63}"/>
              </a:ext>
            </a:extLst>
          </p:cNvPr>
          <p:cNvSpPr txBox="1"/>
          <p:nvPr/>
        </p:nvSpPr>
        <p:spPr>
          <a:xfrm>
            <a:off x="1031585" y="5655539"/>
            <a:ext cx="10124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metrics are exactly the same as the grayscale model.</a:t>
            </a:r>
          </a:p>
        </p:txBody>
      </p:sp>
    </p:spTree>
    <p:extLst>
      <p:ext uri="{BB962C8B-B14F-4D97-AF65-F5344CB8AC3E}">
        <p14:creationId xmlns:p14="http://schemas.microsoft.com/office/powerpoint/2010/main" val="25150759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1872343"/>
            <a:ext cx="9601196" cy="1208208"/>
          </a:xfrm>
        </p:spPr>
        <p:txBody>
          <a:bodyPr>
            <a:normAutofit/>
          </a:bodyPr>
          <a:lstStyle/>
          <a:p>
            <a:pPr algn="ctr"/>
            <a:r>
              <a:rPr lang="en-US" sz="7200" dirty="0"/>
              <a:t>CNN3 - </a:t>
            </a:r>
            <a:r>
              <a:rPr lang="en-US" sz="7200" dirty="0" err="1"/>
              <a:t>PyTorch</a:t>
            </a:r>
            <a:r>
              <a:rPr lang="en-US" sz="7200" dirty="0"/>
              <a:t> Grayscale</a:t>
            </a:r>
            <a:endParaRPr lang="en-US" sz="7200" b="1" dirty="0"/>
          </a:p>
        </p:txBody>
      </p:sp>
    </p:spTree>
    <p:extLst>
      <p:ext uri="{BB962C8B-B14F-4D97-AF65-F5344CB8AC3E}">
        <p14:creationId xmlns:p14="http://schemas.microsoft.com/office/powerpoint/2010/main" val="4156338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="" xmlns:a16="http://schemas.microsoft.com/office/drawing/2014/main" id="{FAB6CFA5-9192-470F-880F-89796506C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CNN3 -  Architecture</a:t>
            </a:r>
            <a:endParaRPr lang="el-GR" dirty="0"/>
          </a:p>
        </p:txBody>
      </p:sp>
      <p:pic>
        <p:nvPicPr>
          <p:cNvPr id="5" name="Εικόνα 4">
            <a:extLst>
              <a:ext uri="{FF2B5EF4-FFF2-40B4-BE49-F238E27FC236}">
                <a16:creationId xmlns="" xmlns:a16="http://schemas.microsoft.com/office/drawing/2014/main" id="{C3D00147-6493-4CD8-AD94-483B5BACD1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1543" y="1820928"/>
            <a:ext cx="5988913" cy="4386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1624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="" xmlns:a16="http://schemas.microsoft.com/office/drawing/2014/main" id="{E6CE818C-7B42-4CF3-BFC7-A73B77CE5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CNN3 - Run</a:t>
            </a:r>
            <a:endParaRPr lang="el-GR" dirty="0"/>
          </a:p>
        </p:txBody>
      </p:sp>
      <p:pic>
        <p:nvPicPr>
          <p:cNvPr id="2054" name="Picture 6">
            <a:extLst>
              <a:ext uri="{FF2B5EF4-FFF2-40B4-BE49-F238E27FC236}">
                <a16:creationId xmlns="" xmlns:a16="http://schemas.microsoft.com/office/drawing/2014/main" id="{76753D20-B9A3-4439-9A95-48F293DE05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133" y="1939771"/>
            <a:ext cx="5400675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="" xmlns:a16="http://schemas.microsoft.com/office/drawing/2014/main" id="{64B4FEFA-F871-498E-93D8-722015C1FE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939771"/>
            <a:ext cx="5438775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73842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="" xmlns:a16="http://schemas.microsoft.com/office/drawing/2014/main" id="{E6CE818C-7B42-4CF3-BFC7-A73B77CE5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CNN3 - Test Data Metrics</a:t>
            </a:r>
            <a:endParaRPr lang="el-GR" dirty="0"/>
          </a:p>
        </p:txBody>
      </p:sp>
      <p:pic>
        <p:nvPicPr>
          <p:cNvPr id="3" name="Εικόνα 2">
            <a:extLst>
              <a:ext uri="{FF2B5EF4-FFF2-40B4-BE49-F238E27FC236}">
                <a16:creationId xmlns="" xmlns:a16="http://schemas.microsoft.com/office/drawing/2014/main" id="{E43AFDCF-4CEB-4F1B-B8A6-92268C6362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1940186"/>
            <a:ext cx="4714875" cy="2143125"/>
          </a:xfrm>
          <a:prstGeom prst="rect">
            <a:avLst/>
          </a:prstGeom>
        </p:spPr>
      </p:pic>
      <p:pic>
        <p:nvPicPr>
          <p:cNvPr id="4" name="Εικόνα 3">
            <a:extLst>
              <a:ext uri="{FF2B5EF4-FFF2-40B4-BE49-F238E27FC236}">
                <a16:creationId xmlns="" xmlns:a16="http://schemas.microsoft.com/office/drawing/2014/main" id="{04330815-2C0A-4FA2-958C-1C8A467C31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" y="4083311"/>
            <a:ext cx="1371600" cy="771525"/>
          </a:xfrm>
          <a:prstGeom prst="rect">
            <a:avLst/>
          </a:prstGeom>
        </p:spPr>
      </p:pic>
      <p:pic>
        <p:nvPicPr>
          <p:cNvPr id="5" name="Εικόνα 4">
            <a:extLst>
              <a:ext uri="{FF2B5EF4-FFF2-40B4-BE49-F238E27FC236}">
                <a16:creationId xmlns="" xmlns:a16="http://schemas.microsoft.com/office/drawing/2014/main" id="{D2A23E8C-6A4E-44ED-B3BE-34430F3842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831786"/>
            <a:ext cx="5250818" cy="4503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9989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1872343"/>
            <a:ext cx="9601196" cy="1208208"/>
          </a:xfrm>
        </p:spPr>
        <p:txBody>
          <a:bodyPr>
            <a:normAutofit/>
          </a:bodyPr>
          <a:lstStyle/>
          <a:p>
            <a:pPr algn="ctr"/>
            <a:r>
              <a:rPr lang="en-US" sz="7200" dirty="0"/>
              <a:t>CNN4 - </a:t>
            </a:r>
            <a:r>
              <a:rPr lang="en-US" sz="7200" dirty="0" err="1"/>
              <a:t>PyTorch</a:t>
            </a:r>
            <a:r>
              <a:rPr lang="en-US" sz="7200" dirty="0"/>
              <a:t> RGB</a:t>
            </a:r>
            <a:endParaRPr lang="en-US" sz="7200" b="1" dirty="0"/>
          </a:p>
        </p:txBody>
      </p:sp>
    </p:spTree>
    <p:extLst>
      <p:ext uri="{BB962C8B-B14F-4D97-AF65-F5344CB8AC3E}">
        <p14:creationId xmlns:p14="http://schemas.microsoft.com/office/powerpoint/2010/main" val="41489313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="" xmlns:a16="http://schemas.microsoft.com/office/drawing/2014/main" id="{1C5680AE-43AA-4018-89DB-5C2B1E5A3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CNN4 -  Architecture</a:t>
            </a:r>
            <a:endParaRPr lang="el-GR" dirty="0"/>
          </a:p>
        </p:txBody>
      </p:sp>
      <p:pic>
        <p:nvPicPr>
          <p:cNvPr id="4" name="Εικόνα 3">
            <a:extLst>
              <a:ext uri="{FF2B5EF4-FFF2-40B4-BE49-F238E27FC236}">
                <a16:creationId xmlns="" xmlns:a16="http://schemas.microsoft.com/office/drawing/2014/main" id="{BD5FA19C-FAB0-4E01-B857-28AAD1A11E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2939" y="1885208"/>
            <a:ext cx="5926121" cy="4214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540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="" xmlns:a16="http://schemas.microsoft.com/office/drawing/2014/main" id="{E6CE818C-7B42-4CF3-BFC7-A73B77CE5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CNN4 - Run</a:t>
            </a:r>
            <a:endParaRPr lang="el-GR" dirty="0"/>
          </a:p>
        </p:txBody>
      </p:sp>
      <p:pic>
        <p:nvPicPr>
          <p:cNvPr id="3074" name="Picture 2">
            <a:extLst>
              <a:ext uri="{FF2B5EF4-FFF2-40B4-BE49-F238E27FC236}">
                <a16:creationId xmlns="" xmlns:a16="http://schemas.microsoft.com/office/drawing/2014/main" id="{F2E1F6C2-C9F7-4F9B-8E83-5F29F6D8D5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325" y="1939771"/>
            <a:ext cx="5400675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="" xmlns:a16="http://schemas.microsoft.com/office/drawing/2014/main" id="{8A9F1153-B3F8-4973-BEC3-B8FEF29EA1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6480" y="1939771"/>
            <a:ext cx="5438775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38819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="" xmlns:a16="http://schemas.microsoft.com/office/drawing/2014/main" id="{E6CE818C-7B42-4CF3-BFC7-A73B77CE5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CNN4 - Test Data Metrics</a:t>
            </a:r>
            <a:endParaRPr lang="el-GR" dirty="0"/>
          </a:p>
        </p:txBody>
      </p:sp>
      <p:pic>
        <p:nvPicPr>
          <p:cNvPr id="3" name="Εικόνα 2">
            <a:extLst>
              <a:ext uri="{FF2B5EF4-FFF2-40B4-BE49-F238E27FC236}">
                <a16:creationId xmlns="" xmlns:a16="http://schemas.microsoft.com/office/drawing/2014/main" id="{454F9489-C8DC-4E62-9E88-315F452455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1982402"/>
            <a:ext cx="4772025" cy="2076450"/>
          </a:xfrm>
          <a:prstGeom prst="rect">
            <a:avLst/>
          </a:prstGeom>
        </p:spPr>
      </p:pic>
      <p:pic>
        <p:nvPicPr>
          <p:cNvPr id="4" name="Εικόνα 3">
            <a:extLst>
              <a:ext uri="{FF2B5EF4-FFF2-40B4-BE49-F238E27FC236}">
                <a16:creationId xmlns="" xmlns:a16="http://schemas.microsoft.com/office/drawing/2014/main" id="{B4E35B3D-741B-456E-B9B4-A34DB3B0D3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" y="4058852"/>
            <a:ext cx="1352550" cy="685800"/>
          </a:xfrm>
          <a:prstGeom prst="rect">
            <a:avLst/>
          </a:prstGeom>
        </p:spPr>
      </p:pic>
      <p:pic>
        <p:nvPicPr>
          <p:cNvPr id="5" name="Εικόνα 4">
            <a:extLst>
              <a:ext uri="{FF2B5EF4-FFF2-40B4-BE49-F238E27FC236}">
                <a16:creationId xmlns="" xmlns:a16="http://schemas.microsoft.com/office/drawing/2014/main" id="{AB6DEF4B-2E09-423C-A521-F8D3F74765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6480" y="1794522"/>
            <a:ext cx="5182617" cy="452865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100FA749-4AA5-4DA2-8FA1-CFC37D321EC3}"/>
              </a:ext>
            </a:extLst>
          </p:cNvPr>
          <p:cNvSpPr txBox="1"/>
          <p:nvPr/>
        </p:nvSpPr>
        <p:spPr>
          <a:xfrm>
            <a:off x="1031585" y="5655539"/>
            <a:ext cx="10124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Compared to the grayscale model there is 1 less false prediction.</a:t>
            </a:r>
          </a:p>
        </p:txBody>
      </p:sp>
    </p:spTree>
    <p:extLst>
      <p:ext uri="{BB962C8B-B14F-4D97-AF65-F5344CB8AC3E}">
        <p14:creationId xmlns:p14="http://schemas.microsoft.com/office/powerpoint/2010/main" val="2254965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5342" y="1872343"/>
            <a:ext cx="9601196" cy="1208208"/>
          </a:xfrm>
        </p:spPr>
        <p:txBody>
          <a:bodyPr>
            <a:normAutofit/>
          </a:bodyPr>
          <a:lstStyle/>
          <a:p>
            <a:pPr algn="ctr"/>
            <a:r>
              <a:rPr lang="en-US" sz="7200" b="1" dirty="0"/>
              <a:t>KNOW YOUR DATA</a:t>
            </a:r>
          </a:p>
        </p:txBody>
      </p:sp>
    </p:spTree>
    <p:extLst>
      <p:ext uri="{BB962C8B-B14F-4D97-AF65-F5344CB8AC3E}">
        <p14:creationId xmlns:p14="http://schemas.microsoft.com/office/powerpoint/2010/main" val="2879407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1872343"/>
            <a:ext cx="9996994" cy="1208208"/>
          </a:xfrm>
        </p:spPr>
        <p:txBody>
          <a:bodyPr>
            <a:normAutofit fontScale="90000"/>
          </a:bodyPr>
          <a:lstStyle/>
          <a:p>
            <a:pPr algn="ctr"/>
            <a:r>
              <a:rPr lang="en-US" sz="7200" dirty="0"/>
              <a:t>Data Augmentation on CNN1</a:t>
            </a:r>
            <a:endParaRPr lang="en-US" sz="7200" b="1" dirty="0"/>
          </a:p>
        </p:txBody>
      </p:sp>
    </p:spTree>
    <p:extLst>
      <p:ext uri="{BB962C8B-B14F-4D97-AF65-F5344CB8AC3E}">
        <p14:creationId xmlns:p14="http://schemas.microsoft.com/office/powerpoint/2010/main" val="4341678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="" xmlns:a16="http://schemas.microsoft.com/office/drawing/2014/main" id="{E6CE818C-7B42-4CF3-BFC7-A73B77CE5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Augmentation on CNN1 - Run</a:t>
            </a:r>
            <a:endParaRPr lang="el-GR" dirty="0"/>
          </a:p>
        </p:txBody>
      </p:sp>
      <p:pic>
        <p:nvPicPr>
          <p:cNvPr id="11266" name="Picture 2">
            <a:extLst>
              <a:ext uri="{FF2B5EF4-FFF2-40B4-BE49-F238E27FC236}">
                <a16:creationId xmlns="" xmlns:a16="http://schemas.microsoft.com/office/drawing/2014/main" id="{73A8ABBB-7AB3-4B2B-924D-ACAD336E73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368" y="1860760"/>
            <a:ext cx="4861032" cy="3790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>
            <a:extLst>
              <a:ext uri="{FF2B5EF4-FFF2-40B4-BE49-F238E27FC236}">
                <a16:creationId xmlns="" xmlns:a16="http://schemas.microsoft.com/office/drawing/2014/main" id="{B153B4F6-508B-49CA-9E0C-87188DCA7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4647" y="1904214"/>
            <a:ext cx="4861033" cy="3703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D272D0AB-84ED-4EB2-AFC6-BEF911C1C368}"/>
              </a:ext>
            </a:extLst>
          </p:cNvPr>
          <p:cNvSpPr txBox="1"/>
          <p:nvPr/>
        </p:nvSpPr>
        <p:spPr>
          <a:xfrm>
            <a:off x="1031585" y="5655539"/>
            <a:ext cx="101240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Compared to the non-augmented run there are less oscillations in the augmented model.</a:t>
            </a:r>
          </a:p>
          <a:p>
            <a:r>
              <a:rPr lang="en-US" dirty="0"/>
              <a:t>Validation loss and accuracy are steadily converging. 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4084844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="" xmlns:a16="http://schemas.microsoft.com/office/drawing/2014/main" id="{E6CE818C-7B42-4CF3-BFC7-A73B77CE5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Augmentation on CNN1</a:t>
            </a:r>
            <a:br>
              <a:rPr lang="en-US" dirty="0"/>
            </a:br>
            <a:r>
              <a:rPr lang="en-US" dirty="0"/>
              <a:t>Test Data Metrics</a:t>
            </a:r>
            <a:endParaRPr lang="el-GR" dirty="0"/>
          </a:p>
        </p:txBody>
      </p:sp>
      <p:pic>
        <p:nvPicPr>
          <p:cNvPr id="6" name="Εικόνα 5">
            <a:extLst>
              <a:ext uri="{FF2B5EF4-FFF2-40B4-BE49-F238E27FC236}">
                <a16:creationId xmlns="" xmlns:a16="http://schemas.microsoft.com/office/drawing/2014/main" id="{BF08A636-0453-43FA-9520-44C806233D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2072889"/>
            <a:ext cx="4629150" cy="1895475"/>
          </a:xfrm>
          <a:prstGeom prst="rect">
            <a:avLst/>
          </a:prstGeom>
        </p:spPr>
      </p:pic>
      <p:pic>
        <p:nvPicPr>
          <p:cNvPr id="7" name="Εικόνα 6">
            <a:extLst>
              <a:ext uri="{FF2B5EF4-FFF2-40B4-BE49-F238E27FC236}">
                <a16:creationId xmlns="" xmlns:a16="http://schemas.microsoft.com/office/drawing/2014/main" id="{18FDF1F3-3176-450D-920B-A9C0511CA8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" y="3968364"/>
            <a:ext cx="1390650" cy="800100"/>
          </a:xfrm>
          <a:prstGeom prst="rect">
            <a:avLst/>
          </a:prstGeom>
        </p:spPr>
      </p:pic>
      <p:pic>
        <p:nvPicPr>
          <p:cNvPr id="8" name="Εικόνα 7">
            <a:extLst>
              <a:ext uri="{FF2B5EF4-FFF2-40B4-BE49-F238E27FC236}">
                <a16:creationId xmlns="" xmlns:a16="http://schemas.microsoft.com/office/drawing/2014/main" id="{34618CC5-A291-4BB3-AD35-D87455A583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6480" y="1966333"/>
            <a:ext cx="4644999" cy="400406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8C91B3F5-F245-4F76-8C41-7732B613D648}"/>
              </a:ext>
            </a:extLst>
          </p:cNvPr>
          <p:cNvSpPr txBox="1"/>
          <p:nvPr/>
        </p:nvSpPr>
        <p:spPr>
          <a:xfrm>
            <a:off x="1031585" y="5655539"/>
            <a:ext cx="101240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Compared to the non-augmented model there is 1 less false prediction.</a:t>
            </a:r>
          </a:p>
          <a:p>
            <a:r>
              <a:rPr lang="en-US" dirty="0"/>
              <a:t>Also, accuracy and all metrics are 100 %!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13006545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1872343"/>
            <a:ext cx="9996994" cy="1208208"/>
          </a:xfrm>
        </p:spPr>
        <p:txBody>
          <a:bodyPr>
            <a:normAutofit fontScale="90000"/>
          </a:bodyPr>
          <a:lstStyle/>
          <a:p>
            <a:pPr algn="ctr"/>
            <a:r>
              <a:rPr lang="en-US" sz="7200" dirty="0"/>
              <a:t>VGG16 Transfer Learning CNN</a:t>
            </a:r>
            <a:endParaRPr lang="en-US" sz="7200" b="1" dirty="0"/>
          </a:p>
        </p:txBody>
      </p:sp>
    </p:spTree>
    <p:extLst>
      <p:ext uri="{BB962C8B-B14F-4D97-AF65-F5344CB8AC3E}">
        <p14:creationId xmlns:p14="http://schemas.microsoft.com/office/powerpoint/2010/main" val="18888912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="" xmlns:a16="http://schemas.microsoft.com/office/drawing/2014/main" id="{1C5680AE-43AA-4018-89DB-5C2B1E5A3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VGG16 CNN -  Architecture</a:t>
            </a:r>
            <a:endParaRPr lang="el-GR" dirty="0"/>
          </a:p>
        </p:txBody>
      </p:sp>
      <p:pic>
        <p:nvPicPr>
          <p:cNvPr id="3" name="Εικόνα 2">
            <a:extLst>
              <a:ext uri="{FF2B5EF4-FFF2-40B4-BE49-F238E27FC236}">
                <a16:creationId xmlns="" xmlns:a16="http://schemas.microsoft.com/office/drawing/2014/main" id="{008C13C3-28D6-4E22-AE76-927526D615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6562" y="2700337"/>
            <a:ext cx="6238875" cy="145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16890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="" xmlns:a16="http://schemas.microsoft.com/office/drawing/2014/main" id="{E6CE818C-7B42-4CF3-BFC7-A73B77CE5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VGG16 CNN - Run</a:t>
            </a:r>
            <a:endParaRPr lang="el-GR" dirty="0"/>
          </a:p>
        </p:txBody>
      </p:sp>
      <p:pic>
        <p:nvPicPr>
          <p:cNvPr id="17410" name="Picture 2">
            <a:extLst>
              <a:ext uri="{FF2B5EF4-FFF2-40B4-BE49-F238E27FC236}">
                <a16:creationId xmlns="" xmlns:a16="http://schemas.microsoft.com/office/drawing/2014/main" id="{9A9A719A-348A-4355-BE71-B2D170DC3A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313" y="2055181"/>
            <a:ext cx="5486400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2" name="Picture 4">
            <a:extLst>
              <a:ext uri="{FF2B5EF4-FFF2-40B4-BE49-F238E27FC236}">
                <a16:creationId xmlns="" xmlns:a16="http://schemas.microsoft.com/office/drawing/2014/main" id="{09144EB2-89C2-418A-86CA-62A2AC5A4C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055181"/>
            <a:ext cx="5400675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27640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="" xmlns:a16="http://schemas.microsoft.com/office/drawing/2014/main" id="{E6CE818C-7B42-4CF3-BFC7-A73B77CE5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VGG16 CNN - Test Data Metrics</a:t>
            </a:r>
            <a:endParaRPr lang="el-GR" dirty="0"/>
          </a:p>
        </p:txBody>
      </p:sp>
      <p:pic>
        <p:nvPicPr>
          <p:cNvPr id="7" name="Εικόνα 6">
            <a:extLst>
              <a:ext uri="{FF2B5EF4-FFF2-40B4-BE49-F238E27FC236}">
                <a16:creationId xmlns="" xmlns:a16="http://schemas.microsoft.com/office/drawing/2014/main" id="{E147007B-76AC-49AB-83C0-FAA21DBC41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1799504"/>
            <a:ext cx="4648200" cy="2038350"/>
          </a:xfrm>
          <a:prstGeom prst="rect">
            <a:avLst/>
          </a:prstGeom>
        </p:spPr>
      </p:pic>
      <p:pic>
        <p:nvPicPr>
          <p:cNvPr id="8" name="Εικόνα 7">
            <a:extLst>
              <a:ext uri="{FF2B5EF4-FFF2-40B4-BE49-F238E27FC236}">
                <a16:creationId xmlns="" xmlns:a16="http://schemas.microsoft.com/office/drawing/2014/main" id="{A319BA42-8284-4ECF-96E9-886D010823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" y="3923181"/>
            <a:ext cx="1352550" cy="733425"/>
          </a:xfrm>
          <a:prstGeom prst="rect">
            <a:avLst/>
          </a:prstGeom>
        </p:spPr>
      </p:pic>
      <p:pic>
        <p:nvPicPr>
          <p:cNvPr id="9" name="Εικόνα 8">
            <a:extLst>
              <a:ext uri="{FF2B5EF4-FFF2-40B4-BE49-F238E27FC236}">
                <a16:creationId xmlns="" xmlns:a16="http://schemas.microsoft.com/office/drawing/2014/main" id="{D3D95042-3214-4A33-BE0F-43A7755CEE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940860"/>
            <a:ext cx="4648201" cy="3964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0195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1872343"/>
            <a:ext cx="9996994" cy="1208208"/>
          </a:xfrm>
        </p:spPr>
        <p:txBody>
          <a:bodyPr>
            <a:normAutofit fontScale="90000"/>
          </a:bodyPr>
          <a:lstStyle/>
          <a:p>
            <a:pPr algn="ctr"/>
            <a:r>
              <a:rPr lang="en-US" sz="7200" dirty="0" err="1"/>
              <a:t>ResNet</a:t>
            </a:r>
            <a:r>
              <a:rPr lang="en-US" sz="7200" dirty="0"/>
              <a:t> Transfer Learning CNN</a:t>
            </a:r>
            <a:endParaRPr lang="en-US" sz="7200" b="1" dirty="0"/>
          </a:p>
        </p:txBody>
      </p:sp>
    </p:spTree>
    <p:extLst>
      <p:ext uri="{BB962C8B-B14F-4D97-AF65-F5344CB8AC3E}">
        <p14:creationId xmlns:p14="http://schemas.microsoft.com/office/powerpoint/2010/main" val="175215572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="" xmlns:a16="http://schemas.microsoft.com/office/drawing/2014/main" id="{1C5680AE-43AA-4018-89DB-5C2B1E5A3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ResNet</a:t>
            </a:r>
            <a:r>
              <a:rPr lang="en-US" dirty="0"/>
              <a:t> CNN -  Architecture</a:t>
            </a:r>
            <a:endParaRPr lang="el-GR" dirty="0"/>
          </a:p>
        </p:txBody>
      </p:sp>
      <p:pic>
        <p:nvPicPr>
          <p:cNvPr id="3" name="Εικόνα 2">
            <a:extLst>
              <a:ext uri="{FF2B5EF4-FFF2-40B4-BE49-F238E27FC236}">
                <a16:creationId xmlns="" xmlns:a16="http://schemas.microsoft.com/office/drawing/2014/main" id="{8FB08910-B598-4026-BEC4-250E47EA82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7975" y="2676525"/>
            <a:ext cx="6496050" cy="150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95905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="" xmlns:a16="http://schemas.microsoft.com/office/drawing/2014/main" id="{E6CE818C-7B42-4CF3-BFC7-A73B77CE5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ResNet</a:t>
            </a:r>
            <a:r>
              <a:rPr lang="en-US" dirty="0"/>
              <a:t> CNN - Run</a:t>
            </a:r>
            <a:endParaRPr lang="el-GR" dirty="0"/>
          </a:p>
        </p:txBody>
      </p:sp>
      <p:pic>
        <p:nvPicPr>
          <p:cNvPr id="15362" name="Picture 2">
            <a:extLst>
              <a:ext uri="{FF2B5EF4-FFF2-40B4-BE49-F238E27FC236}">
                <a16:creationId xmlns="" xmlns:a16="http://schemas.microsoft.com/office/drawing/2014/main" id="{7B90D46F-13AE-466C-A7E4-ADAC1ACF6C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325" y="1941991"/>
            <a:ext cx="5400675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>
            <a:extLst>
              <a:ext uri="{FF2B5EF4-FFF2-40B4-BE49-F238E27FC236}">
                <a16:creationId xmlns="" xmlns:a16="http://schemas.microsoft.com/office/drawing/2014/main" id="{65571F25-E345-46B4-987D-822DE24C09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6480" y="1941991"/>
            <a:ext cx="5400675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27179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="" xmlns:a16="http://schemas.microsoft.com/office/drawing/2014/main" id="{5AB037A1-1F9C-4B49-99D4-B59F20C4A4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Dataset</a:t>
            </a:r>
            <a:endParaRPr lang="el-GR" dirty="0"/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="" xmlns:a16="http://schemas.microsoft.com/office/drawing/2014/main" id="{6094D571-A052-40CC-BC8C-6FBEC22C18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Custom dataset collected by myself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285 total images (400x400 pixels)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5 classes (</a:t>
            </a:r>
            <a:r>
              <a:rPr lang="en-US" dirty="0" err="1"/>
              <a:t>Ruy</a:t>
            </a:r>
            <a:r>
              <a:rPr lang="en-US" dirty="0"/>
              <a:t> Lopez, Italian Game, Queen’s Gambit, Sicilian Defense, Nimzo-Indian Defense)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57 images per class (55 graphical chess boards + 2 real chess boards)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1 real chess board in validation set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1 real chess board in test set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192 images for train set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46 images for validation set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47 images for test set 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193854745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="" xmlns:a16="http://schemas.microsoft.com/office/drawing/2014/main" id="{E6CE818C-7B42-4CF3-BFC7-A73B77CE5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ResNet</a:t>
            </a:r>
            <a:r>
              <a:rPr lang="en-US" dirty="0"/>
              <a:t> CNN - Test Data Metrics</a:t>
            </a:r>
            <a:endParaRPr lang="el-GR" dirty="0"/>
          </a:p>
        </p:txBody>
      </p:sp>
      <p:pic>
        <p:nvPicPr>
          <p:cNvPr id="3" name="Εικόνα 2">
            <a:extLst>
              <a:ext uri="{FF2B5EF4-FFF2-40B4-BE49-F238E27FC236}">
                <a16:creationId xmlns="" xmlns:a16="http://schemas.microsoft.com/office/drawing/2014/main" id="{D9C2E473-6D0C-4632-846E-737D3F8AAD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2090229"/>
            <a:ext cx="4619625" cy="2038350"/>
          </a:xfrm>
          <a:prstGeom prst="rect">
            <a:avLst/>
          </a:prstGeom>
        </p:spPr>
      </p:pic>
      <p:pic>
        <p:nvPicPr>
          <p:cNvPr id="4" name="Εικόνα 3">
            <a:extLst>
              <a:ext uri="{FF2B5EF4-FFF2-40B4-BE49-F238E27FC236}">
                <a16:creationId xmlns="" xmlns:a16="http://schemas.microsoft.com/office/drawing/2014/main" id="{0E414914-9360-4BA8-860D-0FB6E32D0B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" y="4128579"/>
            <a:ext cx="1304925" cy="666750"/>
          </a:xfrm>
          <a:prstGeom prst="rect">
            <a:avLst/>
          </a:prstGeom>
        </p:spPr>
      </p:pic>
      <p:pic>
        <p:nvPicPr>
          <p:cNvPr id="5" name="Εικόνα 4">
            <a:extLst>
              <a:ext uri="{FF2B5EF4-FFF2-40B4-BE49-F238E27FC236}">
                <a16:creationId xmlns="" xmlns:a16="http://schemas.microsoft.com/office/drawing/2014/main" id="{F20ACD15-13F8-4CAC-AA76-309FB4CED6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6480" y="2090229"/>
            <a:ext cx="4600198" cy="396767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CF1DAC39-507B-4F9A-A5D9-8F565B0747CF}"/>
              </a:ext>
            </a:extLst>
          </p:cNvPr>
          <p:cNvSpPr txBox="1"/>
          <p:nvPr/>
        </p:nvSpPr>
        <p:spPr>
          <a:xfrm>
            <a:off x="958788" y="5530788"/>
            <a:ext cx="5981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can see that the model has overfitted the </a:t>
            </a:r>
            <a:r>
              <a:rPr lang="en-US" dirty="0" err="1"/>
              <a:t>Ruy</a:t>
            </a:r>
            <a:r>
              <a:rPr lang="en-US" dirty="0"/>
              <a:t> Lopez class.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267702654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1872342"/>
            <a:ext cx="9996994" cy="2060465"/>
          </a:xfrm>
        </p:spPr>
        <p:txBody>
          <a:bodyPr>
            <a:normAutofit fontScale="90000"/>
          </a:bodyPr>
          <a:lstStyle/>
          <a:p>
            <a:pPr algn="ctr"/>
            <a:r>
              <a:rPr lang="en-US" sz="7200" dirty="0"/>
              <a:t>Data Augmentation on VGG16 Transfer Learning CNN</a:t>
            </a:r>
            <a:endParaRPr lang="en-US" sz="7200" b="1" dirty="0"/>
          </a:p>
        </p:txBody>
      </p:sp>
    </p:spTree>
    <p:extLst>
      <p:ext uri="{BB962C8B-B14F-4D97-AF65-F5344CB8AC3E}">
        <p14:creationId xmlns:p14="http://schemas.microsoft.com/office/powerpoint/2010/main" val="13367661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="" xmlns:a16="http://schemas.microsoft.com/office/drawing/2014/main" id="{E6CE818C-7B42-4CF3-BFC7-A73B77CE5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Augmentation on VGG16 CNN - Run</a:t>
            </a:r>
            <a:endParaRPr lang="el-GR" dirty="0"/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ADC28192-3B3A-4C0C-8427-BE5554F66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325" y="1970520"/>
            <a:ext cx="5400675" cy="4124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="" xmlns:a16="http://schemas.microsoft.com/office/drawing/2014/main" id="{493ED8B2-1671-400A-9D5A-A5E83F8E60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6480" y="1970520"/>
            <a:ext cx="5486400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425888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="" xmlns:a16="http://schemas.microsoft.com/office/drawing/2014/main" id="{E6CE818C-7B42-4CF3-BFC7-A73B77CE5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Augmentation on VGG16 CNN</a:t>
            </a:r>
            <a:br>
              <a:rPr lang="en-US" dirty="0"/>
            </a:br>
            <a:r>
              <a:rPr lang="en-US" dirty="0"/>
              <a:t>Test Data Metrics</a:t>
            </a:r>
            <a:endParaRPr lang="el-GR" dirty="0"/>
          </a:p>
        </p:txBody>
      </p:sp>
      <p:pic>
        <p:nvPicPr>
          <p:cNvPr id="7" name="Εικόνα 6">
            <a:extLst>
              <a:ext uri="{FF2B5EF4-FFF2-40B4-BE49-F238E27FC236}">
                <a16:creationId xmlns="" xmlns:a16="http://schemas.microsoft.com/office/drawing/2014/main" id="{B2729E69-C3A9-42C3-9865-0DC2A99197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1987164"/>
            <a:ext cx="4657725" cy="2066925"/>
          </a:xfrm>
          <a:prstGeom prst="rect">
            <a:avLst/>
          </a:prstGeom>
        </p:spPr>
      </p:pic>
      <p:pic>
        <p:nvPicPr>
          <p:cNvPr id="8" name="Εικόνα 7">
            <a:extLst>
              <a:ext uri="{FF2B5EF4-FFF2-40B4-BE49-F238E27FC236}">
                <a16:creationId xmlns="" xmlns:a16="http://schemas.microsoft.com/office/drawing/2014/main" id="{E1E7AA20-D219-486E-80E2-29001822F5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" y="4054089"/>
            <a:ext cx="1362075" cy="704850"/>
          </a:xfrm>
          <a:prstGeom prst="rect">
            <a:avLst/>
          </a:prstGeom>
        </p:spPr>
      </p:pic>
      <p:pic>
        <p:nvPicPr>
          <p:cNvPr id="9" name="Εικόνα 8">
            <a:extLst>
              <a:ext uri="{FF2B5EF4-FFF2-40B4-BE49-F238E27FC236}">
                <a16:creationId xmlns="" xmlns:a16="http://schemas.microsoft.com/office/drawing/2014/main" id="{95F521CD-E3FD-4F39-8C5A-904FDBA2CE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867894"/>
            <a:ext cx="4888708" cy="421545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B26BAFA1-CBB6-4D7C-831A-2FE95F1E774C}"/>
              </a:ext>
            </a:extLst>
          </p:cNvPr>
          <p:cNvSpPr txBox="1"/>
          <p:nvPr/>
        </p:nvSpPr>
        <p:spPr>
          <a:xfrm>
            <a:off x="490047" y="5714021"/>
            <a:ext cx="101240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Compared to the non-augmented model there are 2 less false predictions.</a:t>
            </a:r>
          </a:p>
          <a:p>
            <a:r>
              <a:rPr lang="en-US" dirty="0"/>
              <a:t>Also the metrics of the classes </a:t>
            </a:r>
            <a:r>
              <a:rPr lang="en-US" dirty="0" err="1"/>
              <a:t>Ruy</a:t>
            </a:r>
            <a:r>
              <a:rPr lang="en-US" dirty="0"/>
              <a:t> Lopez &amp; Italian Game are much better.</a:t>
            </a:r>
          </a:p>
        </p:txBody>
      </p:sp>
    </p:spTree>
    <p:extLst>
      <p:ext uri="{BB962C8B-B14F-4D97-AF65-F5344CB8AC3E}">
        <p14:creationId xmlns:p14="http://schemas.microsoft.com/office/powerpoint/2010/main" val="39247841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5342" y="2796998"/>
            <a:ext cx="9601196" cy="1303867"/>
          </a:xfrm>
        </p:spPr>
        <p:txBody>
          <a:bodyPr>
            <a:normAutofit/>
          </a:bodyPr>
          <a:lstStyle/>
          <a:p>
            <a:pPr algn="ctr"/>
            <a:r>
              <a:rPr lang="en-US" sz="7200" dirty="0" smtClean="0"/>
              <a:t>DEMO &amp; </a:t>
            </a:r>
            <a:r>
              <a:rPr lang="en-US" sz="7200" dirty="0" smtClean="0"/>
              <a:t>DEPLOYMENT</a:t>
            </a:r>
            <a:endParaRPr lang="en-US" sz="7200" dirty="0"/>
          </a:p>
        </p:txBody>
      </p:sp>
      <p:sp>
        <p:nvSpPr>
          <p:cNvPr id="3" name="TextBox 2"/>
          <p:cNvSpPr txBox="1"/>
          <p:nvPr/>
        </p:nvSpPr>
        <p:spPr>
          <a:xfrm>
            <a:off x="3808690" y="4100865"/>
            <a:ext cx="44945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web-production-850b3.up.railway.app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8176047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5342" y="2796998"/>
            <a:ext cx="9601196" cy="1303867"/>
          </a:xfrm>
        </p:spPr>
        <p:txBody>
          <a:bodyPr>
            <a:normAutofit/>
          </a:bodyPr>
          <a:lstStyle/>
          <a:p>
            <a:pPr algn="ctr"/>
            <a:r>
              <a:rPr lang="en-US" sz="7200" dirty="0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2095437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5342" y="2796998"/>
            <a:ext cx="9601196" cy="1303867"/>
          </a:xfrm>
        </p:spPr>
        <p:txBody>
          <a:bodyPr>
            <a:normAutofit/>
          </a:bodyPr>
          <a:lstStyle/>
          <a:p>
            <a:pPr algn="ctr"/>
            <a:r>
              <a:rPr lang="en-US" sz="720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5389964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="" xmlns:a16="http://schemas.microsoft.com/office/drawing/2014/main" id="{5AB037A1-1F9C-4B49-99D4-B59F20C4A4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Preprocessing</a:t>
            </a:r>
            <a:endParaRPr lang="el-GR" dirty="0"/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="" xmlns:a16="http://schemas.microsoft.com/office/drawing/2014/main" id="{6094D571-A052-40CC-BC8C-6FBEC22C18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Convert 400x400 images to 100x100 for memory efficiency and faster execution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Option to use grayscale or RGB images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Option to augment the train dataset using 2 techniques: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Brightening/Darkening (5 additional images for each example, 3 darker plus 2 brighter, for both grayscale and RGB images)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Channel Shifting (3 additional images for each example, use only red, green or blue channel each time, only for RGB images)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Use Min-Max Normalization to convert pixel values from range [0-255] into range [0-1]</a:t>
            </a:r>
          </a:p>
        </p:txBody>
      </p:sp>
    </p:spTree>
    <p:extLst>
      <p:ext uri="{BB962C8B-B14F-4D97-AF65-F5344CB8AC3E}">
        <p14:creationId xmlns:p14="http://schemas.microsoft.com/office/powerpoint/2010/main" val="30661491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="" xmlns:a16="http://schemas.microsoft.com/office/drawing/2014/main" id="{5AB037A1-1F9C-4B49-99D4-B59F20C4A4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Dataset Examples</a:t>
            </a:r>
            <a:br>
              <a:rPr lang="en-US" dirty="0"/>
            </a:br>
            <a:r>
              <a:rPr lang="en-US" dirty="0"/>
              <a:t>Grayscale Images</a:t>
            </a:r>
            <a:endParaRPr lang="el-GR" dirty="0"/>
          </a:p>
        </p:txBody>
      </p: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24A1576B-E9C1-4762-8B72-BBC96A42CF24}"/>
              </a:ext>
            </a:extLst>
          </p:cNvPr>
          <p:cNvSpPr txBox="1"/>
          <p:nvPr/>
        </p:nvSpPr>
        <p:spPr>
          <a:xfrm>
            <a:off x="739008" y="4408132"/>
            <a:ext cx="11346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Ruy</a:t>
            </a:r>
            <a:r>
              <a:rPr lang="en-US" dirty="0"/>
              <a:t> Lopez</a:t>
            </a:r>
            <a:endParaRPr lang="el-GR" dirty="0"/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1C394F05-4D0D-46C1-8810-07AF84B7DD44}"/>
              </a:ext>
            </a:extLst>
          </p:cNvPr>
          <p:cNvSpPr txBox="1"/>
          <p:nvPr/>
        </p:nvSpPr>
        <p:spPr>
          <a:xfrm>
            <a:off x="2935025" y="4422554"/>
            <a:ext cx="1374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Italian Game</a:t>
            </a:r>
            <a:endParaRPr lang="el-GR" dirty="0"/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79EAA189-7DFA-4D66-BF73-0798B2A7B004}"/>
              </a:ext>
            </a:extLst>
          </p:cNvPr>
          <p:cNvSpPr txBox="1"/>
          <p:nvPr/>
        </p:nvSpPr>
        <p:spPr>
          <a:xfrm>
            <a:off x="5091513" y="4421817"/>
            <a:ext cx="169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Queen’s Gambit</a:t>
            </a:r>
            <a:endParaRPr lang="el-GR" dirty="0"/>
          </a:p>
        </p:txBody>
      </p: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A157218B-34D2-42A5-969E-51391AAEAA62}"/>
              </a:ext>
            </a:extLst>
          </p:cNvPr>
          <p:cNvSpPr txBox="1"/>
          <p:nvPr/>
        </p:nvSpPr>
        <p:spPr>
          <a:xfrm>
            <a:off x="7429972" y="4421817"/>
            <a:ext cx="1648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Sicilian Defense</a:t>
            </a:r>
            <a:endParaRPr lang="el-GR" dirty="0"/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73050D84-B330-4D15-95A8-7B7904538C1F}"/>
              </a:ext>
            </a:extLst>
          </p:cNvPr>
          <p:cNvSpPr txBox="1"/>
          <p:nvPr/>
        </p:nvSpPr>
        <p:spPr>
          <a:xfrm>
            <a:off x="9443887" y="4408132"/>
            <a:ext cx="2252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Nimzo-Indian Defense</a:t>
            </a:r>
            <a:endParaRPr lang="el-GR" dirty="0"/>
          </a:p>
        </p:txBody>
      </p:sp>
      <p:pic>
        <p:nvPicPr>
          <p:cNvPr id="7" name="Εικόνα 6">
            <a:extLst>
              <a:ext uri="{FF2B5EF4-FFF2-40B4-BE49-F238E27FC236}">
                <a16:creationId xmlns="" xmlns:a16="http://schemas.microsoft.com/office/drawing/2014/main" id="{0E90CAB0-89A1-4E88-8F27-B3E4335FF5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456" y="2304516"/>
            <a:ext cx="2065710" cy="2065710"/>
          </a:xfrm>
          <a:prstGeom prst="rect">
            <a:avLst/>
          </a:prstGeom>
        </p:spPr>
      </p:pic>
      <p:pic>
        <p:nvPicPr>
          <p:cNvPr id="8" name="Εικόνα 7">
            <a:extLst>
              <a:ext uri="{FF2B5EF4-FFF2-40B4-BE49-F238E27FC236}">
                <a16:creationId xmlns="" xmlns:a16="http://schemas.microsoft.com/office/drawing/2014/main" id="{27A7D6DB-4DAB-4B5A-8607-21909B4161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6295" y="2304516"/>
            <a:ext cx="2065711" cy="2065711"/>
          </a:xfrm>
          <a:prstGeom prst="rect">
            <a:avLst/>
          </a:prstGeom>
        </p:spPr>
      </p:pic>
      <p:pic>
        <p:nvPicPr>
          <p:cNvPr id="10" name="Εικόνα 9">
            <a:extLst>
              <a:ext uri="{FF2B5EF4-FFF2-40B4-BE49-F238E27FC236}">
                <a16:creationId xmlns="" xmlns:a16="http://schemas.microsoft.com/office/drawing/2014/main" id="{A88CF78C-5727-4B39-94C5-C047D9F30E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3806" y="2304517"/>
            <a:ext cx="2065711" cy="2065711"/>
          </a:xfrm>
          <a:prstGeom prst="rect">
            <a:avLst/>
          </a:prstGeom>
        </p:spPr>
      </p:pic>
      <p:pic>
        <p:nvPicPr>
          <p:cNvPr id="11" name="Εικόνα 10">
            <a:extLst>
              <a:ext uri="{FF2B5EF4-FFF2-40B4-BE49-F238E27FC236}">
                <a16:creationId xmlns="" xmlns:a16="http://schemas.microsoft.com/office/drawing/2014/main" id="{09A1CCA8-3D7B-48DA-A4E4-C35A23304A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21317" y="2304518"/>
            <a:ext cx="2065710" cy="2065710"/>
          </a:xfrm>
          <a:prstGeom prst="rect">
            <a:avLst/>
          </a:prstGeom>
        </p:spPr>
      </p:pic>
      <p:pic>
        <p:nvPicPr>
          <p:cNvPr id="12" name="Εικόνα 11">
            <a:extLst>
              <a:ext uri="{FF2B5EF4-FFF2-40B4-BE49-F238E27FC236}">
                <a16:creationId xmlns="" xmlns:a16="http://schemas.microsoft.com/office/drawing/2014/main" id="{CCDC3D20-AA93-4D60-BE99-69C54EA8B5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37270" y="2304518"/>
            <a:ext cx="2065710" cy="2065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7085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Εικόνα 2">
            <a:extLst>
              <a:ext uri="{FF2B5EF4-FFF2-40B4-BE49-F238E27FC236}">
                <a16:creationId xmlns="" xmlns:a16="http://schemas.microsoft.com/office/drawing/2014/main" id="{20403D1C-B298-4DC1-8D2E-A01E17DBA7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7975"/>
            <a:ext cx="12192000" cy="624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6011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="" xmlns:a16="http://schemas.microsoft.com/office/drawing/2014/main" id="{5AB037A1-1F9C-4B49-99D4-B59F20C4A4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Dataset Examples</a:t>
            </a:r>
            <a:br>
              <a:rPr lang="en-US" dirty="0"/>
            </a:br>
            <a:r>
              <a:rPr lang="en-US" dirty="0"/>
              <a:t>RGB Images</a:t>
            </a:r>
            <a:endParaRPr lang="el-GR" dirty="0"/>
          </a:p>
        </p:txBody>
      </p:sp>
      <p:pic>
        <p:nvPicPr>
          <p:cNvPr id="5" name="Εικόνα 4">
            <a:extLst>
              <a:ext uri="{FF2B5EF4-FFF2-40B4-BE49-F238E27FC236}">
                <a16:creationId xmlns="" xmlns:a16="http://schemas.microsoft.com/office/drawing/2014/main" id="{1695F4C6-FE68-41EC-B067-DECCC765C0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3132" y="2449866"/>
            <a:ext cx="1958266" cy="1958266"/>
          </a:xfrm>
          <a:prstGeom prst="rect">
            <a:avLst/>
          </a:prstGeom>
        </p:spPr>
      </p:pic>
      <p:pic>
        <p:nvPicPr>
          <p:cNvPr id="9" name="Εικόνα 8">
            <a:extLst>
              <a:ext uri="{FF2B5EF4-FFF2-40B4-BE49-F238E27FC236}">
                <a16:creationId xmlns="" xmlns:a16="http://schemas.microsoft.com/office/drawing/2014/main" id="{474F2F44-E551-42FC-8A56-C937852C03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0992" y="2463551"/>
            <a:ext cx="1958266" cy="1958266"/>
          </a:xfrm>
          <a:prstGeom prst="rect">
            <a:avLst/>
          </a:prstGeom>
        </p:spPr>
      </p:pic>
      <p:pic>
        <p:nvPicPr>
          <p:cNvPr id="15" name="Εικόνα 14">
            <a:extLst>
              <a:ext uri="{FF2B5EF4-FFF2-40B4-BE49-F238E27FC236}">
                <a16:creationId xmlns="" xmlns:a16="http://schemas.microsoft.com/office/drawing/2014/main" id="{8D23C1D2-F2AF-474B-9B5C-77103F38D2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9085" y="2449866"/>
            <a:ext cx="1958267" cy="1958267"/>
          </a:xfrm>
          <a:prstGeom prst="rect">
            <a:avLst/>
          </a:prstGeom>
        </p:spPr>
      </p:pic>
      <p:pic>
        <p:nvPicPr>
          <p:cNvPr id="21" name="Εικόνα 20">
            <a:extLst>
              <a:ext uri="{FF2B5EF4-FFF2-40B4-BE49-F238E27FC236}">
                <a16:creationId xmlns="" xmlns:a16="http://schemas.microsoft.com/office/drawing/2014/main" id="{9DF0EFBB-4D1E-4705-8490-0AF4F55504E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178" y="2449866"/>
            <a:ext cx="1958267" cy="1958267"/>
          </a:xfrm>
          <a:prstGeom prst="rect">
            <a:avLst/>
          </a:prstGeom>
        </p:spPr>
      </p:pic>
      <p:pic>
        <p:nvPicPr>
          <p:cNvPr id="23" name="Εικόνα 22">
            <a:extLst>
              <a:ext uri="{FF2B5EF4-FFF2-40B4-BE49-F238E27FC236}">
                <a16:creationId xmlns="" xmlns:a16="http://schemas.microsoft.com/office/drawing/2014/main" id="{0A77BBA3-D323-4704-8C18-220901DB3AB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5039" y="2463551"/>
            <a:ext cx="1958266" cy="1958266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24A1576B-E9C1-4762-8B72-BBC96A42CF24}"/>
              </a:ext>
            </a:extLst>
          </p:cNvPr>
          <p:cNvSpPr txBox="1"/>
          <p:nvPr/>
        </p:nvSpPr>
        <p:spPr>
          <a:xfrm>
            <a:off x="739008" y="4408132"/>
            <a:ext cx="11346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Ruy</a:t>
            </a:r>
            <a:r>
              <a:rPr lang="en-US" dirty="0"/>
              <a:t> Lopez</a:t>
            </a:r>
            <a:endParaRPr lang="el-GR" dirty="0"/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1C394F05-4D0D-46C1-8810-07AF84B7DD44}"/>
              </a:ext>
            </a:extLst>
          </p:cNvPr>
          <p:cNvSpPr txBox="1"/>
          <p:nvPr/>
        </p:nvSpPr>
        <p:spPr>
          <a:xfrm>
            <a:off x="2935025" y="4422554"/>
            <a:ext cx="1374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Italian Game</a:t>
            </a:r>
            <a:endParaRPr lang="el-GR" dirty="0"/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79EAA189-7DFA-4D66-BF73-0798B2A7B004}"/>
              </a:ext>
            </a:extLst>
          </p:cNvPr>
          <p:cNvSpPr txBox="1"/>
          <p:nvPr/>
        </p:nvSpPr>
        <p:spPr>
          <a:xfrm>
            <a:off x="5091513" y="4421817"/>
            <a:ext cx="169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Queen’s Gambit</a:t>
            </a:r>
            <a:endParaRPr lang="el-GR" dirty="0"/>
          </a:p>
        </p:txBody>
      </p: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A157218B-34D2-42A5-969E-51391AAEAA62}"/>
              </a:ext>
            </a:extLst>
          </p:cNvPr>
          <p:cNvSpPr txBox="1"/>
          <p:nvPr/>
        </p:nvSpPr>
        <p:spPr>
          <a:xfrm>
            <a:off x="7429972" y="4421817"/>
            <a:ext cx="1648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Sicilian Defense</a:t>
            </a:r>
            <a:endParaRPr lang="el-GR" dirty="0"/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73050D84-B330-4D15-95A8-7B7904538C1F}"/>
              </a:ext>
            </a:extLst>
          </p:cNvPr>
          <p:cNvSpPr txBox="1"/>
          <p:nvPr/>
        </p:nvSpPr>
        <p:spPr>
          <a:xfrm>
            <a:off x="9443887" y="4408132"/>
            <a:ext cx="2252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Nimzo-Indian Defense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2954613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Εικόνα 6">
            <a:extLst>
              <a:ext uri="{FF2B5EF4-FFF2-40B4-BE49-F238E27FC236}">
                <a16:creationId xmlns="" xmlns:a16="http://schemas.microsoft.com/office/drawing/2014/main" id="{E5352F94-FF86-4835-B41B-47B95945FB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7975"/>
            <a:ext cx="12192000" cy="624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895635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TM02900769[[fn=Retrospect]]</Template>
  <TotalTime>2678</TotalTime>
  <Words>589</Words>
  <Application>Microsoft Office PowerPoint</Application>
  <PresentationFormat>Widescreen</PresentationFormat>
  <Paragraphs>125</Paragraphs>
  <Slides>46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1" baseType="lpstr">
      <vt:lpstr>Arial</vt:lpstr>
      <vt:lpstr>Calibri</vt:lpstr>
      <vt:lpstr>Calibri Light</vt:lpstr>
      <vt:lpstr>Times New Roman</vt:lpstr>
      <vt:lpstr>Retrospect</vt:lpstr>
      <vt:lpstr>AIDL_02 Neural Networks and Deep Learning</vt:lpstr>
      <vt:lpstr>Contents</vt:lpstr>
      <vt:lpstr>KNOW YOUR DATA</vt:lpstr>
      <vt:lpstr>Dataset</vt:lpstr>
      <vt:lpstr>Preprocessing</vt:lpstr>
      <vt:lpstr>Dataset Examples Grayscale Images</vt:lpstr>
      <vt:lpstr>PowerPoint Presentation</vt:lpstr>
      <vt:lpstr>Dataset Examples RGB Images</vt:lpstr>
      <vt:lpstr>PowerPoint Presentation</vt:lpstr>
      <vt:lpstr>RGB Real Images</vt:lpstr>
      <vt:lpstr>Augmented Images - Grayscale Brighter/Darker</vt:lpstr>
      <vt:lpstr>Augmented Images - RGB Brighter/Darker</vt:lpstr>
      <vt:lpstr>Augmented Images - RGB Channel Shifting</vt:lpstr>
      <vt:lpstr>CNN1 - Keras Grayscale</vt:lpstr>
      <vt:lpstr>CNN1 - Architecture</vt:lpstr>
      <vt:lpstr>CNN1 - Run</vt:lpstr>
      <vt:lpstr>CNN1 - Test Data Metrics</vt:lpstr>
      <vt:lpstr>CNN2 - Keras RGB</vt:lpstr>
      <vt:lpstr>CNN2 - Architecture</vt:lpstr>
      <vt:lpstr>CNN2 - Run</vt:lpstr>
      <vt:lpstr>CNN2 - Test Data Metrics</vt:lpstr>
      <vt:lpstr>CNN3 - PyTorch Grayscale</vt:lpstr>
      <vt:lpstr>CNN3 -  Architecture</vt:lpstr>
      <vt:lpstr>CNN3 - Run</vt:lpstr>
      <vt:lpstr>CNN3 - Test Data Metrics</vt:lpstr>
      <vt:lpstr>CNN4 - PyTorch RGB</vt:lpstr>
      <vt:lpstr>CNN4 -  Architecture</vt:lpstr>
      <vt:lpstr>CNN4 - Run</vt:lpstr>
      <vt:lpstr>CNN4 - Test Data Metrics</vt:lpstr>
      <vt:lpstr>Data Augmentation on CNN1</vt:lpstr>
      <vt:lpstr>Data Augmentation on CNN1 - Run</vt:lpstr>
      <vt:lpstr>Data Augmentation on CNN1 Test Data Metrics</vt:lpstr>
      <vt:lpstr>VGG16 Transfer Learning CNN</vt:lpstr>
      <vt:lpstr>VGG16 CNN -  Architecture</vt:lpstr>
      <vt:lpstr>VGG16 CNN - Run</vt:lpstr>
      <vt:lpstr>VGG16 CNN - Test Data Metrics</vt:lpstr>
      <vt:lpstr>ResNet Transfer Learning CNN</vt:lpstr>
      <vt:lpstr>ResNet CNN -  Architecture</vt:lpstr>
      <vt:lpstr>ResNet CNN - Run</vt:lpstr>
      <vt:lpstr>ResNet CNN - Test Data Metrics</vt:lpstr>
      <vt:lpstr>Data Augmentation on VGG16 Transfer Learning CNN</vt:lpstr>
      <vt:lpstr>Data Augmentation on VGG16 CNN - Run</vt:lpstr>
      <vt:lpstr>Data Augmentation on VGG16 CNN Test Data Metrics</vt:lpstr>
      <vt:lpstr>DEMO &amp; DEPLOYMENT</vt:lpstr>
      <vt:lpstr>QUESTIONS</vt:lpstr>
      <vt:lpstr>THANK YOU</vt:lpstr>
    </vt:vector>
  </TitlesOfParts>
  <Company>XM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AIDL03 Data Centers and Infrastructure for supporting AI</dc:title>
  <dc:creator>Chris Kormaris</dc:creator>
  <cp:lastModifiedBy>Microsoft account</cp:lastModifiedBy>
  <cp:revision>382</cp:revision>
  <dcterms:created xsi:type="dcterms:W3CDTF">2024-11-23T22:11:46Z</dcterms:created>
  <dcterms:modified xsi:type="dcterms:W3CDTF">2025-06-26T17:12:40Z</dcterms:modified>
</cp:coreProperties>
</file>